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332" r:id="rId2"/>
    <p:sldId id="333" r:id="rId3"/>
    <p:sldId id="334" r:id="rId4"/>
    <p:sldId id="395" r:id="rId5"/>
    <p:sldId id="335" r:id="rId6"/>
    <p:sldId id="336" r:id="rId7"/>
    <p:sldId id="337" r:id="rId8"/>
    <p:sldId id="263" r:id="rId9"/>
    <p:sldId id="338" r:id="rId10"/>
    <p:sldId id="339" r:id="rId11"/>
    <p:sldId id="327" r:id="rId12"/>
    <p:sldId id="280" r:id="rId13"/>
    <p:sldId id="341" r:id="rId14"/>
    <p:sldId id="342" r:id="rId15"/>
    <p:sldId id="344" r:id="rId16"/>
    <p:sldId id="277" r:id="rId17"/>
    <p:sldId id="346" r:id="rId18"/>
    <p:sldId id="347" r:id="rId19"/>
    <p:sldId id="348" r:id="rId20"/>
    <p:sldId id="345" r:id="rId21"/>
    <p:sldId id="288" r:id="rId22"/>
    <p:sldId id="349" r:id="rId23"/>
    <p:sldId id="369" r:id="rId24"/>
    <p:sldId id="352" r:id="rId25"/>
    <p:sldId id="351" r:id="rId26"/>
    <p:sldId id="368" r:id="rId27"/>
    <p:sldId id="350" r:id="rId28"/>
    <p:sldId id="360" r:id="rId29"/>
    <p:sldId id="359" r:id="rId30"/>
    <p:sldId id="382" r:id="rId31"/>
    <p:sldId id="383" r:id="rId32"/>
    <p:sldId id="384" r:id="rId33"/>
    <p:sldId id="385" r:id="rId34"/>
    <p:sldId id="386" r:id="rId35"/>
    <p:sldId id="387" r:id="rId36"/>
    <p:sldId id="365" r:id="rId37"/>
    <p:sldId id="396" r:id="rId38"/>
    <p:sldId id="363" r:id="rId39"/>
    <p:sldId id="362" r:id="rId40"/>
    <p:sldId id="367" r:id="rId41"/>
    <p:sldId id="388" r:id="rId42"/>
    <p:sldId id="379" r:id="rId43"/>
    <p:sldId id="380" r:id="rId44"/>
    <p:sldId id="378" r:id="rId45"/>
    <p:sldId id="377" r:id="rId46"/>
    <p:sldId id="370" r:id="rId47"/>
    <p:sldId id="268" r:id="rId48"/>
    <p:sldId id="389" r:id="rId49"/>
    <p:sldId id="372" r:id="rId50"/>
    <p:sldId id="390" r:id="rId51"/>
    <p:sldId id="391" r:id="rId52"/>
    <p:sldId id="392" r:id="rId53"/>
    <p:sldId id="356" r:id="rId54"/>
    <p:sldId id="357" r:id="rId55"/>
    <p:sldId id="381" r:id="rId56"/>
    <p:sldId id="361" r:id="rId57"/>
    <p:sldId id="393" r:id="rId58"/>
    <p:sldId id="394" r:id="rId59"/>
    <p:sldId id="358" r:id="rId60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78118" autoAdjust="0"/>
  </p:normalViewPr>
  <p:slideViewPr>
    <p:cSldViewPr>
      <p:cViewPr varScale="1">
        <p:scale>
          <a:sx n="71" d="100"/>
          <a:sy n="71" d="100"/>
        </p:scale>
        <p:origin x="810" y="3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198" y="-78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67C97-E906-483B-92C0-4FD6DF705583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E8F64-9A3E-4423-AC35-7B3AB7634A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56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63D16-44CB-4E52-924C-1AC2B2623C8F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F95C0-A644-452C-B8BC-D155A30FF4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3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回顾一下拍卖的历史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34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有个常用的假设，叫做</a:t>
            </a:r>
            <a:r>
              <a:rPr lang="en-US" altLang="zh-CN"/>
              <a:t>IPV</a:t>
            </a:r>
            <a:r>
              <a:rPr lang="zh-CN" altLang="en-US"/>
              <a:t>。它就是基于心里预期的。</a:t>
            </a:r>
            <a:endParaRPr lang="en-US" altLang="zh-CN"/>
          </a:p>
          <a:p>
            <a:r>
              <a:rPr lang="zh-CN" altLang="en-US"/>
              <a:t>因为</a:t>
            </a:r>
            <a:r>
              <a:rPr lang="en-US" altLang="zh-CN"/>
              <a:t>IPV</a:t>
            </a:r>
            <a:r>
              <a:rPr lang="zh-CN" altLang="en-US"/>
              <a:t>非常常用，所以这里我稍微扩展一下。</a:t>
            </a:r>
            <a:endParaRPr lang="en-US" altLang="zh-CN"/>
          </a:p>
          <a:p>
            <a:r>
              <a:rPr lang="zh-CN" altLang="en-US"/>
              <a:t>首先，以拍卖为例：每个买家都对这个商品有个心里预期，因为我们使用这个心理预期的值来表示买家类型。</a:t>
            </a:r>
            <a:endParaRPr lang="en-US" altLang="zh-CN"/>
          </a:p>
          <a:p>
            <a:r>
              <a:rPr lang="zh-CN" altLang="en-US"/>
              <a:t>后续，在陆续很多</a:t>
            </a:r>
            <a:r>
              <a:rPr lang="en-US" altLang="zh-CN"/>
              <a:t>AAMAS/AAAI</a:t>
            </a:r>
            <a:r>
              <a:rPr lang="zh-CN" altLang="en-US"/>
              <a:t>的论文里，你们会发现，</a:t>
            </a:r>
            <a:r>
              <a:rPr lang="en-US" altLang="zh-CN"/>
              <a:t>type/profile</a:t>
            </a:r>
            <a:r>
              <a:rPr lang="zh-CN" altLang="en-US"/>
              <a:t>这种词经常被提及。通常，我们采用一些可量化的变量来</a:t>
            </a:r>
            <a:r>
              <a:rPr lang="en-US" altLang="zh-CN"/>
              <a:t>model</a:t>
            </a:r>
            <a:r>
              <a:rPr lang="zh-CN" altLang="en-US"/>
              <a:t>买家或卖家的一些属性。</a:t>
            </a:r>
            <a:endParaRPr lang="en-US" altLang="zh-CN"/>
          </a:p>
          <a:p>
            <a:r>
              <a:rPr lang="zh-CN" altLang="en-US"/>
              <a:t>这里，我们假设心里预期服从某个已知的分布</a:t>
            </a:r>
            <a:r>
              <a:rPr lang="en-US" altLang="zh-CN"/>
              <a:t>F</a:t>
            </a:r>
            <a:r>
              <a:rPr lang="zh-CN" altLang="en-US"/>
              <a:t>，注意，这里假设分布式已知。</a:t>
            </a:r>
            <a:endParaRPr lang="en-US" altLang="zh-CN"/>
          </a:p>
          <a:p>
            <a:r>
              <a:rPr lang="zh-CN" altLang="en-US"/>
              <a:t>但是，每个人的心里预期仍然是私密的，即具体的数值是位置的。</a:t>
            </a:r>
            <a:endParaRPr lang="en-US" altLang="zh-CN"/>
          </a:p>
          <a:p>
            <a:r>
              <a:rPr lang="zh-CN" altLang="en-US"/>
              <a:t>同时，我们假设这些未知的数值一定满足独立同分布。尽管独立同分布这个假设有的时候不那么符合现实情况，但是这也是常用的假设质疑。</a:t>
            </a:r>
            <a:endParaRPr lang="en-US" altLang="zh-CN"/>
          </a:p>
          <a:p>
            <a:r>
              <a:rPr lang="zh-CN" altLang="en-US"/>
              <a:t>最后，我们假设对累计概率分布函数是在给定范围内的，即从</a:t>
            </a:r>
            <a:r>
              <a:rPr lang="en-US" altLang="zh-CN"/>
              <a:t>0</a:t>
            </a:r>
            <a:r>
              <a:rPr lang="zh-CN" altLang="en-US"/>
              <a:t>到</a:t>
            </a:r>
            <a:r>
              <a:rPr lang="en-US" altLang="zh-CN"/>
              <a:t>vmax</a:t>
            </a:r>
            <a:r>
              <a:rPr lang="zh-CN" altLang="en-US"/>
              <a:t>，并且是连续概念密度函数。</a:t>
            </a:r>
            <a:endParaRPr lang="en-US" altLang="zh-CN"/>
          </a:p>
          <a:p>
            <a:r>
              <a:rPr lang="zh-CN" altLang="en-US"/>
              <a:t>最典型的例子是童老师和立斌</a:t>
            </a:r>
            <a:r>
              <a:rPr lang="en-US" altLang="zh-CN"/>
              <a:t>co-aothor</a:t>
            </a:r>
            <a:r>
              <a:rPr lang="zh-CN" altLang="en-US"/>
              <a:t>的</a:t>
            </a:r>
            <a:r>
              <a:rPr lang="en-US" altLang="zh-CN"/>
              <a:t>sigmod’18.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28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说完了，拍卖的定义，我们还是回到拍卖。这里，我们主要讲密封拍卖。它的定义很简单。举个例子。。。。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07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因此，密封拍卖可以拆分成三个步骤：</a:t>
            </a:r>
            <a:endParaRPr lang="en-US" altLang="zh-CN"/>
          </a:p>
          <a:p>
            <a:r>
              <a:rPr lang="zh-CN" altLang="en-US"/>
              <a:t>第一步是报价，即每个</a:t>
            </a:r>
            <a:r>
              <a:rPr lang="en-US" altLang="zh-CN"/>
              <a:t>bidder</a:t>
            </a:r>
            <a:r>
              <a:rPr lang="zh-CN" altLang="en-US"/>
              <a:t>把他的</a:t>
            </a:r>
            <a:r>
              <a:rPr lang="en-US" altLang="zh-CN"/>
              <a:t>bid</a:t>
            </a:r>
            <a:r>
              <a:rPr lang="zh-CN" altLang="en-US"/>
              <a:t>结果私密地提交给拍卖家；</a:t>
            </a:r>
            <a:endParaRPr lang="en-US" altLang="zh-CN"/>
          </a:p>
          <a:p>
            <a:r>
              <a:rPr lang="zh-CN" altLang="en-US"/>
              <a:t>第二步是成交，即卖家决定商品的最终归属；</a:t>
            </a:r>
            <a:endParaRPr lang="en-US" altLang="zh-CN"/>
          </a:p>
          <a:p>
            <a:r>
              <a:rPr lang="zh-CN" altLang="en-US"/>
              <a:t>第三部是定价，即卖家决定商品的最终成交价格。</a:t>
            </a:r>
            <a:endParaRPr lang="en-US" altLang="zh-CN"/>
          </a:p>
          <a:p>
            <a:r>
              <a:rPr lang="zh-CN" altLang="en-US"/>
              <a:t>我们可以现场来模拟这个例子，比如前几年巴菲特午餐特别火。</a:t>
            </a:r>
            <a:endParaRPr lang="en-US" altLang="zh-CN"/>
          </a:p>
          <a:p>
            <a:r>
              <a:rPr lang="zh-CN" altLang="en-US"/>
              <a:t>这就是个典型的拍卖的例子，这里我们竞拍一下李一鸣午餐。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85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言归正传，前面我们提到了拍卖主要由三步组成：报价、成交和定价。</a:t>
            </a:r>
            <a:endParaRPr lang="en-US" altLang="zh-CN"/>
          </a:p>
          <a:p>
            <a:r>
              <a:rPr lang="zh-CN" altLang="en-US"/>
              <a:t>因此，在成交阶段，卖家通常是希望能够将商品卖给报价最高的买家，这样赚的钱尽可能多。</a:t>
            </a:r>
            <a:endParaRPr lang="en-US" altLang="zh-CN"/>
          </a:p>
          <a:p>
            <a:r>
              <a:rPr lang="zh-CN" altLang="en-US"/>
              <a:t>在定价阶段，有很多常用的策略。</a:t>
            </a:r>
            <a:endParaRPr lang="en-US" altLang="zh-CN"/>
          </a:p>
          <a:p>
            <a:r>
              <a:rPr lang="zh-CN" altLang="en-US"/>
              <a:t>这里我们介绍三种，零元拍卖、第一价格拍卖，和第二价格拍卖。</a:t>
            </a:r>
            <a:endParaRPr lang="en-US" altLang="zh-CN"/>
          </a:p>
          <a:p>
            <a:r>
              <a:rPr lang="zh-CN" altLang="en-US"/>
              <a:t>其中，零元价格拍卖不是一个学术的专有名词，是我窜出来的一个词。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56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零元拍卖，最容易理解。就是卖家决定这个商品只需要支付</a:t>
            </a:r>
            <a:r>
              <a:rPr lang="en-US" altLang="zh-CN"/>
              <a:t>0</a:t>
            </a:r>
            <a:r>
              <a:rPr lang="zh-CN" altLang="en-US"/>
              <a:t>元。</a:t>
            </a:r>
            <a:endParaRPr lang="en-US" altLang="zh-CN"/>
          </a:p>
          <a:p>
            <a:r>
              <a:rPr lang="zh-CN" altLang="en-US"/>
              <a:t>因此，</a:t>
            </a:r>
            <a:r>
              <a:rPr lang="en-US" altLang="zh-CN"/>
              <a:t>bid</a:t>
            </a:r>
            <a:r>
              <a:rPr lang="zh-CN" altLang="en-US"/>
              <a:t>价格最高的买家可以不花任何钱买到这个商品。</a:t>
            </a:r>
            <a:endParaRPr lang="en-US" altLang="zh-CN"/>
          </a:p>
          <a:p>
            <a:r>
              <a:rPr lang="zh-CN" altLang="en-US"/>
              <a:t>很显然，一个最优策略就是尽可能的写最大的数字。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92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相比于零元报价，第一价格和第二价格策略都很常用，而且吸引了很多</a:t>
            </a:r>
            <a:r>
              <a:rPr lang="en-US" altLang="zh-CN"/>
              <a:t>researcher</a:t>
            </a:r>
            <a:r>
              <a:rPr lang="zh-CN" altLang="en-US"/>
              <a:t>投入了大量精力去研究。</a:t>
            </a:r>
            <a:endParaRPr lang="en-US" altLang="zh-CN"/>
          </a:p>
          <a:p>
            <a:r>
              <a:rPr lang="zh-CN" altLang="en-US"/>
              <a:t>也是我们这次讨论的重点。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08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第一价格拍卖的定义很好理解，就是你报价多少，你支付多少。</a:t>
            </a:r>
            <a:endParaRPr lang="en-US" altLang="zh-CN"/>
          </a:p>
          <a:p>
            <a:r>
              <a:rPr lang="zh-CN" altLang="en-US"/>
              <a:t>这里有个简单的例子，显然报价最高的是</a:t>
            </a:r>
            <a:r>
              <a:rPr lang="en-US" altLang="zh-CN"/>
              <a:t>B</a:t>
            </a:r>
            <a:r>
              <a:rPr lang="zh-CN" altLang="en-US"/>
              <a:t>，因此他需要支付他所报的价格。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33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第一价格定价的缺陷主要包括两方面：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）作为卖家，很难决定我要怎么报价，比如，我就想买下某个商品，我该怎么制定报价策略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）作为卖家，很难预计到我的商品最终会卖多少钱，会亏还是赚</a:t>
            </a:r>
            <a:endParaRPr lang="en-US" altLang="zh-CN"/>
          </a:p>
          <a:p>
            <a:r>
              <a:rPr lang="zh-CN" altLang="en-US"/>
              <a:t>尽管看起来第一价格定价很</a:t>
            </a:r>
            <a:r>
              <a:rPr lang="en-US" altLang="zh-CN"/>
              <a:t>trivial</a:t>
            </a:r>
            <a:r>
              <a:rPr lang="zh-CN" altLang="en-US"/>
              <a:t>，很直接，它的应用其实还很广泛：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）比如，在</a:t>
            </a:r>
            <a:r>
              <a:rPr lang="en-US" altLang="zh-CN"/>
              <a:t>2000</a:t>
            </a:r>
            <a:r>
              <a:rPr lang="zh-CN" altLang="en-US"/>
              <a:t>年，第一价格定价就被应用到</a:t>
            </a:r>
            <a:r>
              <a:rPr lang="en-US" altLang="zh-CN"/>
              <a:t>Yahoo, Google</a:t>
            </a:r>
            <a:r>
              <a:rPr lang="zh-CN" altLang="en-US"/>
              <a:t>等公司的广告业务中。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61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这里我找了一个世纪的例子来进一步说明第一价格定价的缺陷。</a:t>
            </a:r>
            <a:endParaRPr lang="en-US" altLang="zh-CN"/>
          </a:p>
          <a:p>
            <a:r>
              <a:rPr lang="zh-CN" altLang="en-US"/>
              <a:t>比如，你是一个聪明的报价者，并且现在可以多轮叫价。</a:t>
            </a:r>
            <a:endParaRPr lang="en-US" altLang="zh-CN"/>
          </a:p>
          <a:p>
            <a:r>
              <a:rPr lang="zh-CN" altLang="en-US"/>
              <a:t>如果，当前最高价格为</a:t>
            </a:r>
            <a:r>
              <a:rPr lang="en-US" altLang="zh-CN"/>
              <a:t>2</a:t>
            </a:r>
            <a:r>
              <a:rPr lang="zh-CN" altLang="en-US"/>
              <a:t>元，你应该怎么报价呢？</a:t>
            </a:r>
            <a:endParaRPr lang="en-US" altLang="zh-CN"/>
          </a:p>
          <a:p>
            <a:r>
              <a:rPr lang="zh-CN" altLang="en-US"/>
              <a:t>显然，应该在</a:t>
            </a:r>
            <a:r>
              <a:rPr lang="en-US" altLang="zh-CN"/>
              <a:t>2</a:t>
            </a:r>
            <a:r>
              <a:rPr lang="zh-CN" altLang="en-US"/>
              <a:t>的基础上加一个极小的数值。</a:t>
            </a:r>
            <a:endParaRPr lang="en-US" altLang="zh-CN"/>
          </a:p>
          <a:p>
            <a:r>
              <a:rPr lang="zh-CN" altLang="en-US"/>
              <a:t>最后，总会有人嫌烦了就退出这个拍卖了。</a:t>
            </a:r>
            <a:endParaRPr lang="en-US" altLang="zh-CN"/>
          </a:p>
          <a:p>
            <a:r>
              <a:rPr lang="zh-CN" altLang="en-US"/>
              <a:t>所以，等到下次竞拍时，成交价格可能就会很低。</a:t>
            </a:r>
            <a:endParaRPr lang="en-US" altLang="zh-CN"/>
          </a:p>
          <a:p>
            <a:r>
              <a:rPr lang="zh-CN" altLang="en-US"/>
              <a:t>在实战中，它的缺点很明显：成交价格不稳定（也就是卖家没法对收入有个预期），可以被买家所操纵。</a:t>
            </a:r>
            <a:endParaRPr lang="en-US" altLang="zh-CN"/>
          </a:p>
          <a:p>
            <a:r>
              <a:rPr lang="zh-CN" altLang="en-US"/>
              <a:t>这是一个真实的案例，这个案例来自谷歌广告。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97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为了解决，第一价格策略的这些缺陷，人们提出了第二价格策略。而第二价格策略也为应用到谷歌广告中，效果非常好。据说，现在很多拍卖平台。采用的都是第二价格策略或该策略的一些变种。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86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561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第二价格策略的定义也很简单：赢家需要支付第二高的价格。这也是一个简单的例子。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91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问题一：如何证明是</a:t>
            </a:r>
            <a:r>
              <a:rPr lang="en-US" altLang="zh-CN"/>
              <a:t>DS</a:t>
            </a:r>
            <a:r>
              <a:rPr lang="zh-CN" altLang="en-US"/>
              <a:t>，</a:t>
            </a:r>
            <a:endParaRPr lang="en-US" altLang="zh-CN"/>
          </a:p>
          <a:p>
            <a:r>
              <a:rPr lang="zh-CN" altLang="en-US"/>
              <a:t>问题二：是哪种</a:t>
            </a:r>
            <a:r>
              <a:rPr lang="en-US" altLang="zh-CN"/>
              <a:t>DS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3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京东，阿里，这种电商的拍卖，包括</a:t>
            </a:r>
            <a:r>
              <a:rPr lang="en-US" altLang="zh-CN"/>
              <a:t>ebay</a:t>
            </a:r>
          </a:p>
          <a:p>
            <a:r>
              <a:rPr lang="zh-CN" altLang="en-US"/>
              <a:t>第二类是传统的拍卖行</a:t>
            </a:r>
            <a:endParaRPr lang="en-US" altLang="zh-CN"/>
          </a:p>
          <a:p>
            <a:r>
              <a:rPr lang="zh-CN" altLang="en-US"/>
              <a:t>第三类是广告竞拍</a:t>
            </a:r>
            <a:endParaRPr lang="en-US" altLang="zh-CN"/>
          </a:p>
          <a:p>
            <a:r>
              <a:rPr lang="zh-CN" altLang="en-US"/>
              <a:t>现在还有二手车的销售方式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01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拍卖是物品、任务、资源分配的一种方式</a:t>
            </a:r>
            <a:endParaRPr lang="en-US" altLang="zh-CN"/>
          </a:p>
          <a:p>
            <a:r>
              <a:rPr lang="zh-CN" altLang="en-US"/>
              <a:t>拍卖的参与者：一个卖家，至少一个买家。</a:t>
            </a:r>
            <a:endParaRPr lang="en-US" altLang="zh-CN"/>
          </a:p>
          <a:p>
            <a:r>
              <a:rPr lang="zh-CN" altLang="en-US"/>
              <a:t>拍卖这种行为，其实是卖家和买家之间达成共识，什么共识呢？</a:t>
            </a:r>
            <a:endParaRPr lang="en-US" altLang="zh-CN"/>
          </a:p>
          <a:p>
            <a:r>
              <a:rPr lang="zh-CN" altLang="en-US"/>
              <a:t>两个问题：</a:t>
            </a:r>
            <a:r>
              <a:rPr lang="en-US" altLang="zh-CN"/>
              <a:t>1</a:t>
            </a:r>
            <a:r>
              <a:rPr lang="zh-CN" altLang="en-US"/>
              <a:t>）哪个买家得到最终的货物；</a:t>
            </a:r>
            <a:r>
              <a:rPr lang="en-US" altLang="zh-CN"/>
              <a:t>2</a:t>
            </a:r>
            <a:r>
              <a:rPr lang="zh-CN" altLang="en-US"/>
              <a:t>）这个买家应该支付多少钱。</a:t>
            </a:r>
            <a:endParaRPr lang="en-US" altLang="zh-CN"/>
          </a:p>
          <a:p>
            <a:r>
              <a:rPr lang="zh-CN" altLang="en-US"/>
              <a:t>这里稍微提一句，反向拍卖的场景：一个买家，多个卖家。</a:t>
            </a:r>
            <a:endParaRPr lang="en-US" altLang="zh-CN"/>
          </a:p>
          <a:p>
            <a:r>
              <a:rPr lang="zh-CN" altLang="en-US"/>
              <a:t>拍卖是一种典型的、拟线性的直接机制。</a:t>
            </a:r>
            <a:endParaRPr lang="en-US" altLang="zh-CN"/>
          </a:p>
          <a:p>
            <a:r>
              <a:rPr lang="zh-CN" altLang="en-US"/>
              <a:t>这里面拟线性的概念，我也不是很清楚。我理解是</a:t>
            </a:r>
            <a:r>
              <a:rPr lang="en-US" altLang="zh-CN"/>
              <a:t>utility</a:t>
            </a:r>
            <a:r>
              <a:rPr lang="zh-CN" altLang="en-US"/>
              <a:t>函数是拟线性的。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96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拍卖可以有多种分类，这里我介绍唐平忠的一种。</a:t>
            </a:r>
            <a:endParaRPr lang="en-US" altLang="zh-CN"/>
          </a:p>
          <a:p>
            <a:r>
              <a:rPr lang="zh-CN" altLang="en-US"/>
              <a:t>很容易理解，他把拍卖分成：一件商品的拍卖，多个相同商品的拍卖，和多个不同商品的拍卖。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99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这一节，主要是从单一商品的拍卖开始讲起，内容很简单。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88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什么是单一商品的拍卖呢，举一个最简单的例子，你有一部旧手机想要放到</a:t>
            </a:r>
            <a:r>
              <a:rPr lang="en-US" altLang="zh-CN"/>
              <a:t>ebay</a:t>
            </a:r>
            <a:r>
              <a:rPr lang="zh-CN" altLang="en-US"/>
              <a:t>上面来卖。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96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它的基本问题定义是这样的：有</a:t>
            </a:r>
            <a:r>
              <a:rPr lang="en-US" altLang="zh-CN"/>
              <a:t>n</a:t>
            </a:r>
            <a:r>
              <a:rPr lang="zh-CN" altLang="en-US"/>
              <a:t>个聪明的</a:t>
            </a:r>
            <a:r>
              <a:rPr lang="en-US" altLang="zh-CN"/>
              <a:t>bidder</a:t>
            </a:r>
            <a:r>
              <a:rPr lang="zh-CN" altLang="en-US"/>
              <a:t>，并且呢这</a:t>
            </a:r>
            <a:r>
              <a:rPr lang="en-US" altLang="zh-CN"/>
              <a:t>n</a:t>
            </a:r>
            <a:r>
              <a:rPr lang="zh-CN" altLang="en-US"/>
              <a:t>个人潜在地对购买一个商品感兴趣。</a:t>
            </a:r>
            <a:endParaRPr lang="en-US" altLang="zh-CN"/>
          </a:p>
          <a:p>
            <a:r>
              <a:rPr lang="zh-CN" altLang="en-US"/>
              <a:t>这里面，我把</a:t>
            </a:r>
            <a:r>
              <a:rPr lang="en-US" altLang="zh-CN"/>
              <a:t>strategic</a:t>
            </a:r>
            <a:r>
              <a:rPr lang="zh-CN" altLang="en-US"/>
              <a:t>这个词翻译成了聪明。可以理解成，每个</a:t>
            </a:r>
            <a:r>
              <a:rPr lang="en-US" altLang="zh-CN"/>
              <a:t>bidder</a:t>
            </a:r>
            <a:r>
              <a:rPr lang="zh-CN" altLang="en-US"/>
              <a:t>都是聪明的，机制设计的专家。</a:t>
            </a:r>
            <a:endParaRPr lang="en-US" altLang="zh-CN"/>
          </a:p>
          <a:p>
            <a:r>
              <a:rPr lang="zh-CN" altLang="en-US"/>
              <a:t>因此，在实战中，这些</a:t>
            </a:r>
            <a:r>
              <a:rPr lang="en-US" altLang="zh-CN"/>
              <a:t>bidder</a:t>
            </a:r>
            <a:r>
              <a:rPr lang="zh-CN" altLang="en-US"/>
              <a:t>往往可以操控一些不合理的机制，凭借他们的专业知识。</a:t>
            </a:r>
            <a:endParaRPr lang="en-US" altLang="zh-CN"/>
          </a:p>
          <a:p>
            <a:r>
              <a:rPr lang="zh-CN" altLang="en-US"/>
              <a:t>其实，这里本质上是在假设最坏情况。</a:t>
            </a:r>
            <a:endParaRPr lang="en-US" altLang="zh-CN"/>
          </a:p>
          <a:p>
            <a:r>
              <a:rPr lang="zh-CN" altLang="en-US"/>
              <a:t>同时，对于</a:t>
            </a:r>
            <a:r>
              <a:rPr lang="en-US" altLang="zh-CN"/>
              <a:t>bidder</a:t>
            </a:r>
            <a:r>
              <a:rPr lang="zh-CN" altLang="en-US"/>
              <a:t>。每个</a:t>
            </a:r>
            <a:r>
              <a:rPr lang="en-US" altLang="zh-CN"/>
              <a:t>bidder</a:t>
            </a:r>
            <a:r>
              <a:rPr lang="zh-CN" altLang="en-US"/>
              <a:t>都有一个心里预期，即为了购买这个商品，他最多能够支付多少钱。</a:t>
            </a:r>
            <a:endParaRPr lang="en-US" altLang="zh-CN"/>
          </a:p>
          <a:p>
            <a:r>
              <a:rPr lang="zh-CN" altLang="en-US"/>
              <a:t>很显然，每个</a:t>
            </a:r>
            <a:r>
              <a:rPr lang="en-US" altLang="zh-CN"/>
              <a:t>bidder</a:t>
            </a:r>
            <a:r>
              <a:rPr lang="zh-CN" altLang="en-US"/>
              <a:t>都希望能够以最便宜的价格购买到这个商品，并且他最多能够支付</a:t>
            </a:r>
            <a:r>
              <a:rPr lang="en-US" altLang="zh-CN"/>
              <a:t>v_i</a:t>
            </a:r>
            <a:r>
              <a:rPr lang="zh-CN" altLang="en-US"/>
              <a:t>元钱。</a:t>
            </a:r>
            <a:endParaRPr lang="en-US" altLang="zh-CN"/>
          </a:p>
          <a:p>
            <a:r>
              <a:rPr lang="zh-CN" altLang="en-US"/>
              <a:t>这个心理预期的定义非常经典和常用，因为他是</a:t>
            </a:r>
            <a:r>
              <a:rPr lang="en-US" altLang="zh-CN"/>
              <a:t>bidder</a:t>
            </a:r>
            <a:r>
              <a:rPr lang="zh-CN" altLang="en-US"/>
              <a:t>内心的想法，显然没有哪个</a:t>
            </a:r>
            <a:r>
              <a:rPr lang="en-US" altLang="zh-CN"/>
              <a:t>bidder</a:t>
            </a:r>
            <a:r>
              <a:rPr lang="zh-CN" altLang="en-US"/>
              <a:t>会公开自己的心理预期，因此，通常我们都假设心里预期对于卖家和其它买家不可见。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49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接下来，我们还需要定义这一类问题中的</a:t>
            </a:r>
            <a:r>
              <a:rPr lang="en-US" altLang="zh-CN"/>
              <a:t>utility</a:t>
            </a:r>
            <a:r>
              <a:rPr lang="zh-CN" altLang="en-US"/>
              <a:t>函数。这里，我们采用拟线性</a:t>
            </a:r>
            <a:r>
              <a:rPr lang="en-US" altLang="zh-CN"/>
              <a:t>utility model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具体什么意思呢，很简单？</a:t>
            </a:r>
            <a:endParaRPr lang="en-US" altLang="zh-CN"/>
          </a:p>
          <a:p>
            <a:r>
              <a:rPr lang="zh-CN" altLang="en-US"/>
              <a:t>如果一个</a:t>
            </a:r>
            <a:r>
              <a:rPr lang="en-US" altLang="zh-CN"/>
              <a:t>bidder</a:t>
            </a:r>
            <a:r>
              <a:rPr lang="zh-CN" altLang="en-US"/>
              <a:t>最终没能拍到这个商品，它的</a:t>
            </a:r>
            <a:r>
              <a:rPr lang="en-US" altLang="zh-CN"/>
              <a:t>utility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；反之，如果一个</a:t>
            </a:r>
            <a:r>
              <a:rPr lang="en-US" altLang="zh-CN"/>
              <a:t>bidder</a:t>
            </a:r>
            <a:r>
              <a:rPr lang="zh-CN" altLang="en-US"/>
              <a:t>以价格</a:t>
            </a:r>
            <a:r>
              <a:rPr lang="en-US" altLang="zh-CN"/>
              <a:t>p</a:t>
            </a:r>
            <a:r>
              <a:rPr lang="zh-CN" altLang="en-US"/>
              <a:t>获得了这个商品，它的</a:t>
            </a:r>
            <a:r>
              <a:rPr lang="en-US" altLang="zh-CN"/>
              <a:t>utility</a:t>
            </a:r>
            <a:r>
              <a:rPr lang="zh-CN" altLang="en-US"/>
              <a:t>为价格</a:t>
            </a:r>
            <a:r>
              <a:rPr lang="en-US" altLang="zh-CN"/>
              <a:t>v_i-p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显然，对于获胜的</a:t>
            </a:r>
            <a:r>
              <a:rPr lang="en-US" altLang="zh-CN"/>
              <a:t>bidder</a:t>
            </a:r>
            <a:r>
              <a:rPr lang="zh-CN" altLang="en-US"/>
              <a:t>，它是希望</a:t>
            </a:r>
            <a:r>
              <a:rPr lang="en-US" altLang="zh-CN"/>
              <a:t>utility</a:t>
            </a:r>
            <a:r>
              <a:rPr lang="zh-CN" altLang="en-US"/>
              <a:t>越大越好的，因为这意味着他剩下的钱会越多，花的钱越少。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23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66800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276600"/>
            <a:ext cx="6400800" cy="2743200"/>
          </a:xfrm>
        </p:spPr>
        <p:txBody>
          <a:bodyPr/>
          <a:lstStyle>
            <a:lvl1pPr marL="0" indent="0" algn="ctr">
              <a:buNone/>
              <a:defRPr lang="en-US" sz="32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Prepared and Presented by </a:t>
            </a:r>
          </a:p>
          <a:p>
            <a:r>
              <a:rPr lang="en-US"/>
              <a:t>Zeng Yuxiang</a:t>
            </a:r>
          </a:p>
          <a:p>
            <a:r>
              <a:rPr lang="en-US" altLang="zh-TW" sz="3200">
                <a:solidFill>
                  <a:srgbClr val="000000"/>
                </a:solidFill>
                <a:ea typeface="新細明體" pitchFamily="18" charset="-120"/>
              </a:rPr>
              <a:t>based </a:t>
            </a:r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on the slides provided </a:t>
            </a:r>
            <a:r>
              <a:rPr lang="en-US" altLang="zh-TW" sz="3200">
                <a:solidFill>
                  <a:srgbClr val="000000"/>
                </a:solidFill>
                <a:ea typeface="新細明體" pitchFamily="18" charset="-120"/>
              </a:rPr>
              <a:t>by </a:t>
            </a:r>
          </a:p>
          <a:p>
            <a:r>
              <a:rPr lang="en-US" sz="3200">
                <a:solidFill>
                  <a:srgbClr val="000000"/>
                </a:solidFill>
                <a:ea typeface="新細明體" pitchFamily="18" charset="-120"/>
              </a:rPr>
              <a:t>Prof. Tang Pingzhong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5D56E-2758-4E6C-9DAB-80582A1C9F4F}" type="datetime1">
              <a:rPr lang="en-US" smtClean="0"/>
              <a:pPr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7CBEB-8FA3-4A6F-AA4F-FF3FEF544DC6}" type="datetime1">
              <a:rPr lang="en-US" smtClean="0"/>
              <a:pPr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C2A6A-05DD-4289-961F-A2FF56F81D26}" type="datetime1">
              <a:rPr lang="en-US" smtClean="0"/>
              <a:pPr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1CE0C-9E21-4194-A120-567F954BC0BF}" type="datetime1">
              <a:rPr lang="en-US" smtClean="0"/>
              <a:pPr/>
              <a:t>3/15/2019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BEEF1-635F-4EDD-8CEA-929D4057E754}" type="datetime1">
              <a:rPr lang="en-US" smtClean="0"/>
              <a:pPr/>
              <a:t>3/15/2019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60D6-0528-4468-8781-59CE26C12A06}" type="datetime1">
              <a:rPr lang="en-US" smtClean="0"/>
              <a:pPr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A75DA-91F1-4265-B830-90B87DF291A6}" type="datetime1">
              <a:rPr lang="en-US" smtClean="0"/>
              <a:pPr/>
              <a:t>3/15/2019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39F0-9AA0-4C67-8E17-AAE55364985B}" type="datetime1">
              <a:rPr lang="en-US" smtClean="0"/>
              <a:pPr/>
              <a:t>3/15/2019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80D4-8F80-4C32-88C8-EE4ECB9C66E4}" type="datetime1">
              <a:rPr lang="en-US" smtClean="0"/>
              <a:pPr/>
              <a:t>3/15/2019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0DA21-8969-4214-9CFD-0068AA757D0D}" type="datetime1">
              <a:rPr lang="en-US" smtClean="0"/>
              <a:pPr/>
              <a:t>3/15/2019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73A2-B22B-418A-BC40-1744E1F7C5A7}" type="datetime1">
              <a:rPr lang="en-US" smtClean="0"/>
              <a:pPr/>
              <a:t>3/15/2019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5A10-C239-4ECC-BC33-43EFA6BAC781}" type="datetime1">
              <a:rPr lang="en-US" smtClean="0"/>
              <a:pPr/>
              <a:t>3/15/2019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557FA-6B0C-4C9C-8050-F825887ADC45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3DF65-B247-4BA4-8211-448D7BD3BBD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8AD849-1862-4438-8252-631B70C8A6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>
                <a:solidFill>
                  <a:schemeClr val="tx2"/>
                </a:solidFill>
                <a:latin typeface="Palatino Linotype" pitchFamily="18" charset="0"/>
                <a:ea typeface="Verdana" pitchFamily="34" charset="0"/>
                <a:cs typeface="Verdana" pitchFamily="34" charset="0"/>
              </a:rPr>
              <a:t>Mechanism Design Basics:</a:t>
            </a:r>
            <a:br>
              <a:rPr lang="en-US" altLang="zh-CN" b="1">
                <a:solidFill>
                  <a:schemeClr val="tx2"/>
                </a:solidFill>
                <a:latin typeface="Palatino Linotype" pitchFamily="18" charset="0"/>
                <a:ea typeface="Verdana" pitchFamily="34" charset="0"/>
                <a:cs typeface="Verdana" pitchFamily="34" charset="0"/>
              </a:rPr>
            </a:br>
            <a:r>
              <a:rPr lang="en-US" altLang="zh-CN" b="1">
                <a:solidFill>
                  <a:schemeClr val="tx2"/>
                </a:solidFill>
                <a:latin typeface="Palatino Linotype" pitchFamily="18" charset="0"/>
                <a:ea typeface="Verdana" pitchFamily="34" charset="0"/>
                <a:cs typeface="Verdana" pitchFamily="34" charset="0"/>
              </a:rPr>
              <a:t>Starting From Auction</a:t>
            </a:r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AFB6F6C-1D45-4D4D-8746-54E885BA5D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Prepared and Presented by </a:t>
            </a:r>
          </a:p>
          <a:p>
            <a:r>
              <a:rPr lang="en-US" altLang="zh-CN">
                <a:solidFill>
                  <a:schemeClr val="tx1"/>
                </a:solidFill>
              </a:rPr>
              <a:t>Zeng Yuxiang</a:t>
            </a:r>
          </a:p>
          <a:p>
            <a:r>
              <a:rPr lang="en-US" altLang="zh-TW">
                <a:solidFill>
                  <a:schemeClr val="tx1"/>
                </a:solidFill>
                <a:ea typeface="新細明體" pitchFamily="18" charset="-120"/>
              </a:rPr>
              <a:t>based on the slides provided by </a:t>
            </a:r>
          </a:p>
          <a:p>
            <a:r>
              <a:rPr lang="en-US" altLang="zh-CN">
                <a:solidFill>
                  <a:schemeClr val="tx1"/>
                </a:solidFill>
                <a:ea typeface="新細明體" pitchFamily="18" charset="-120"/>
              </a:rPr>
              <a:t>Prof. Tang Pingzhong</a:t>
            </a:r>
            <a:endParaRPr lang="en-US" altLang="zh-CN">
              <a:solidFill>
                <a:schemeClr val="tx1"/>
              </a:solidFill>
            </a:endParaRPr>
          </a:p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90057F-1794-495A-A87D-E1B8FF81A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5D56E-2758-4E6C-9DAB-80582A1C9F4F}" type="datetime1">
              <a:rPr lang="en-US" smtClean="0"/>
              <a:pPr/>
              <a:t>3/15/2019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B59A13-A563-46EE-BB4A-13FF95E3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6ED3D7-92F1-46EC-8C74-75D44F4CD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68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0126CEE-B916-4459-901E-A3D91D901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Explanation:</a:t>
            </a:r>
          </a:p>
          <a:p>
            <a:pPr lvl="1"/>
            <a:r>
              <a:rPr lang="en-US" altLang="zh-CN"/>
              <a:t>Methods for allocating goods, tasks and resources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Participants</a:t>
            </a:r>
            <a:r>
              <a:rPr lang="en-US" altLang="zh-CN"/>
              <a:t>: one seller, at least one bidder/buyer</a:t>
            </a:r>
          </a:p>
          <a:p>
            <a:pPr lvl="1"/>
            <a:r>
              <a:rPr lang="en-US" altLang="zh-CN"/>
              <a:t>Agreement between seller and bidders</a:t>
            </a:r>
          </a:p>
          <a:p>
            <a:pPr lvl="2"/>
            <a:r>
              <a:rPr lang="en-US" altLang="zh-CN"/>
              <a:t>Who gets the good/item?</a:t>
            </a:r>
          </a:p>
          <a:p>
            <a:pPr lvl="2"/>
            <a:r>
              <a:rPr lang="en-US" altLang="zh-CN"/>
              <a:t>How much does everyone pay?</a:t>
            </a:r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Reverse auction: one buyer, multiple sellers</a:t>
            </a:r>
          </a:p>
          <a:p>
            <a:pPr lvl="1"/>
            <a:r>
              <a:rPr lang="en-US" altLang="zh-CN">
                <a:solidFill>
                  <a:srgbClr val="000000"/>
                </a:solidFill>
              </a:rPr>
              <a:t>Auction is a direct quasi-linear mechanism</a:t>
            </a:r>
          </a:p>
          <a:p>
            <a:pPr lvl="1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ACA018D-91B5-4C50-98C5-F22114177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 is Auction?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331B4D-8F97-48B8-B9D0-936F9B44F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EF2DA6-9635-452B-8F67-89C3233E64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18D16D-5635-4DC6-BF21-E200391A04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37A7539-AD5A-43C6-B60F-E40BD6CB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151" y="3744994"/>
            <a:ext cx="4309758" cy="1539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28B6453-2EFF-4B45-B3E7-318E75B94A05}"/>
              </a:ext>
            </a:extLst>
          </p:cNvPr>
          <p:cNvSpPr/>
          <p:nvPr/>
        </p:nvSpPr>
        <p:spPr>
          <a:xfrm>
            <a:off x="990600" y="6019800"/>
            <a:ext cx="7543800" cy="6096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tx1"/>
                </a:solidFill>
              </a:rPr>
              <a:t>(1) direct mechanism: Orange Book Section 14; </a:t>
            </a:r>
          </a:p>
          <a:p>
            <a:r>
              <a:rPr lang="en-US" altLang="zh-CN">
                <a:solidFill>
                  <a:schemeClr val="tx1"/>
                </a:solidFill>
              </a:rPr>
              <a:t>(2) quasi-linear: Orange Book Section 18.1 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1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Selling a single item</a:t>
            </a:r>
          </a:p>
          <a:p>
            <a:pPr lvl="1"/>
            <a:r>
              <a:rPr lang="en-US" dirty="0"/>
              <a:t>Sell an Hermes handbag</a:t>
            </a:r>
          </a:p>
          <a:p>
            <a:r>
              <a:rPr lang="en-US" dirty="0"/>
              <a:t>Selling multiple identical items</a:t>
            </a:r>
          </a:p>
          <a:p>
            <a:pPr lvl="1"/>
            <a:r>
              <a:rPr lang="en-US" dirty="0"/>
              <a:t>Google advertising</a:t>
            </a:r>
          </a:p>
          <a:p>
            <a:pPr lvl="1"/>
            <a:r>
              <a:rPr lang="en-US" dirty="0"/>
              <a:t>Wheat</a:t>
            </a:r>
          </a:p>
          <a:p>
            <a:r>
              <a:rPr lang="en-US" dirty="0"/>
              <a:t>Selling multiple distinct items</a:t>
            </a:r>
          </a:p>
          <a:p>
            <a:pPr lvl="1"/>
            <a:r>
              <a:rPr lang="en-US" dirty="0"/>
              <a:t>Wireless spectrum</a:t>
            </a:r>
          </a:p>
          <a:p>
            <a:pPr lvl="1"/>
            <a:r>
              <a:rPr lang="en-US" dirty="0"/>
              <a:t>Airport departure/landing slots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62200"/>
            <a:ext cx="7772400" cy="150018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Single-item auctions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60D6-0528-4468-8781-59CE26C12A06}" type="datetime1">
              <a:rPr lang="en-US" smtClean="0"/>
              <a:pPr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962ED8-7AD3-492D-B1AC-530EBEF63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Consider a seller that had an old smartphone. </a:t>
            </a:r>
          </a:p>
          <a:p>
            <a:r>
              <a:rPr lang="en-US" altLang="zh-CN"/>
              <a:t>He wants to sell the phone on eBay Auction.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870E441-B447-4D8B-8427-54F9577A3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Single-item Auction: Example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6EB05A-394B-4B28-9BF0-661E109C1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71F365-8A71-47CA-A8A0-80628D769E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0C01F5-1186-4634-A051-80F1BFD7AF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C85128-1631-41C3-BFE4-5465DB09C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418" r="8163"/>
          <a:stretch/>
        </p:blipFill>
        <p:spPr>
          <a:xfrm>
            <a:off x="533400" y="3182613"/>
            <a:ext cx="2895600" cy="23201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72FD4D-E06A-46C0-81CE-E281E4F8B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138" y="3182614"/>
            <a:ext cx="3303852" cy="232015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5E7913A-1CEA-456C-997D-6AEDAD7F16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83924" y="3709282"/>
            <a:ext cx="3351389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2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B987512-5F6E-4100-87E0-E3E8C7146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/>
                  <a:t>There are </a:t>
                </a:r>
                <a:r>
                  <a:rPr lang="en-US" altLang="zh-CN" i="1">
                    <a:solidFill>
                      <a:srgbClr val="FF0000"/>
                    </a:solidFill>
                  </a:rPr>
                  <a:t>n </a:t>
                </a:r>
                <a:r>
                  <a:rPr lang="en-US" altLang="zh-CN">
                    <a:solidFill>
                      <a:srgbClr val="FF0000"/>
                    </a:solidFill>
                  </a:rPr>
                  <a:t>strategic bidders </a:t>
                </a:r>
                <a:r>
                  <a:rPr lang="en-US" altLang="zh-CN"/>
                  <a:t>who are potentially interested in buying the item. </a:t>
                </a:r>
              </a:p>
              <a:p>
                <a:pPr lvl="1"/>
                <a:r>
                  <a:rPr lang="en-US" altLang="zh-CN"/>
                  <a:t>strategic: clever, expert, know mechanism design.</a:t>
                </a:r>
              </a:p>
              <a:p>
                <a:r>
                  <a:rPr lang="en-US" altLang="zh-CN"/>
                  <a:t>Model the bidder:</a:t>
                </a:r>
              </a:p>
              <a:p>
                <a:pPr lvl="1"/>
                <a:r>
                  <a:rPr lang="en-US" altLang="zh-CN"/>
                  <a:t>Each bidder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/>
                  <a:t> has a </a:t>
                </a:r>
                <a:r>
                  <a:rPr lang="en-US" altLang="zh-CN">
                    <a:solidFill>
                      <a:srgbClr val="FF0000"/>
                    </a:solidFill>
                  </a:rPr>
                  <a:t>valuation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, </a:t>
                </a:r>
                <a:r>
                  <a:rPr lang="en-US" altLang="zh-CN" i="1"/>
                  <a:t>i.e.</a:t>
                </a:r>
                <a:r>
                  <a:rPr lang="en-US" altLang="zh-CN"/>
                  <a:t>, maximum willingness-to-pay for the item being sold </a:t>
                </a:r>
              </a:p>
              <a:p>
                <a:pPr lvl="1"/>
                <a:r>
                  <a:rPr lang="en-US" altLang="zh-CN"/>
                  <a:t>Thus bidder </a:t>
                </a:r>
                <a:r>
                  <a:rPr lang="en-US" altLang="zh-CN" i="1"/>
                  <a:t>i </a:t>
                </a:r>
                <a:r>
                  <a:rPr lang="en-US" altLang="zh-CN"/>
                  <a:t>wants to buy the item as cheaply as possible, provided the selling price is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 </a:t>
                </a:r>
              </a:p>
              <a:p>
                <a:pPr lvl="1"/>
                <a:r>
                  <a:rPr lang="en-US" altLang="zh-CN"/>
                  <a:t>The valuation is </a:t>
                </a:r>
                <a:r>
                  <a:rPr lang="en-US" altLang="zh-CN">
                    <a:solidFill>
                      <a:srgbClr val="FF0000"/>
                    </a:solidFill>
                  </a:rPr>
                  <a:t>private</a:t>
                </a:r>
                <a:r>
                  <a:rPr lang="en-US" altLang="zh-CN"/>
                  <a:t>, </a:t>
                </a:r>
                <a:r>
                  <a:rPr lang="en-US" altLang="zh-CN" i="1"/>
                  <a:t>i.e.</a:t>
                </a:r>
                <a:r>
                  <a:rPr lang="en-US" altLang="zh-CN"/>
                  <a:t>, it is unknown to the seller and to the other bidders.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B987512-5F6E-4100-87E0-E3E8C7146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1617" r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E67CF7A9-02BF-4FB2-8136-7373311C5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Single-item Auction: Definition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47B9AE-E566-4C55-B3DD-47431D8FA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6557FE-269C-4C10-B61D-D01BECFD90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02D89D-5AB6-4FE4-B2FD-AFA4157E70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382496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2BAE486-2CB1-4966-913C-62D9194E4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Model the bidder:</a:t>
                </a:r>
              </a:p>
              <a:p>
                <a:pPr lvl="1"/>
                <a:r>
                  <a:rPr lang="en-US" altLang="zh-CN"/>
                  <a:t>Our bidder utility model, called the </a:t>
                </a:r>
                <a:r>
                  <a:rPr lang="en-US" altLang="zh-CN" i="1">
                    <a:solidFill>
                      <a:srgbClr val="FF0000"/>
                    </a:solidFill>
                  </a:rPr>
                  <a:t>quasi-linear utility model</a:t>
                </a:r>
              </a:p>
              <a:p>
                <a:pPr lvl="2"/>
                <a:r>
                  <a:rPr lang="en-US" altLang="zh-CN"/>
                  <a:t>If a bidder loses an auction, its utility is 0. </a:t>
                </a:r>
              </a:p>
              <a:p>
                <a:pPr lvl="2"/>
                <a:r>
                  <a:rPr lang="en-US" altLang="zh-CN"/>
                  <a:t>If the bidder wins at a price </a:t>
                </a:r>
                <a:r>
                  <a:rPr lang="en-US" altLang="zh-CN" i="1"/>
                  <a:t>p</a:t>
                </a:r>
                <a:r>
                  <a:rPr lang="en-US" altLang="zh-CN"/>
                  <a:t>, then its utility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/>
                  <a:t>.</a:t>
                </a:r>
              </a:p>
              <a:p>
                <a:pPr lvl="1"/>
                <a:r>
                  <a:rPr lang="en-US" altLang="zh-CN"/>
                  <a:t>This is perhaps the simplest natural utility model.</a:t>
                </a:r>
              </a:p>
              <a:p>
                <a:pPr lvl="1"/>
                <a:endParaRPr lang="en-US" altLang="zh-CN"/>
              </a:p>
              <a:p>
                <a:r>
                  <a:rPr lang="en-US" altLang="zh-CN"/>
                  <a:t>In the following slides, we only focus on the single-item auction.</a:t>
                </a:r>
                <a:endParaRPr lang="zh-CN" altLang="en-US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2BAE486-2CB1-4966-913C-62D9194E4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1617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8184D9A-08C6-47E7-82F5-9A8D3359B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Single-item Auction: Definition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57B436-3E40-4E1A-8786-ED6588495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1C184A-9CFB-47D9-B8A7-17770918FB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08CB61-0476-418B-AA20-07F457B4EF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3887140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Each buyer </a:t>
            </a:r>
            <a:r>
              <a:rPr lang="en-US" sz="2400" dirty="0" err="1"/>
              <a:t>i</a:t>
            </a:r>
            <a:r>
              <a:rPr lang="en-US" sz="2400" dirty="0"/>
              <a:t> has a </a:t>
            </a:r>
            <a:r>
              <a:rPr lang="en-US" sz="2400" dirty="0">
                <a:solidFill>
                  <a:srgbClr val="C00000"/>
                </a:solidFill>
              </a:rPr>
              <a:t>private</a:t>
            </a:r>
            <a:r>
              <a:rPr lang="en-US" sz="2400" dirty="0"/>
              <a:t> valuation v</a:t>
            </a:r>
            <a:r>
              <a:rPr lang="en-US" sz="2400" baseline="-25000" dirty="0"/>
              <a:t>i</a:t>
            </a:r>
            <a:r>
              <a:rPr lang="en-US" sz="2400" dirty="0"/>
              <a:t> towards the item</a:t>
            </a:r>
          </a:p>
          <a:p>
            <a:pPr lvl="1"/>
            <a:r>
              <a:rPr lang="en-US" sz="2000" dirty="0"/>
              <a:t>Maximum amount of money </a:t>
            </a:r>
            <a:r>
              <a:rPr lang="en-US" sz="2000" dirty="0" err="1"/>
              <a:t>i</a:t>
            </a:r>
            <a:r>
              <a:rPr lang="en-US" sz="2000" dirty="0"/>
              <a:t> is willing to pay</a:t>
            </a:r>
          </a:p>
          <a:p>
            <a:pPr lvl="1"/>
            <a:r>
              <a:rPr lang="en-US" sz="2000" dirty="0"/>
              <a:t>v</a:t>
            </a:r>
            <a:r>
              <a:rPr lang="en-US" sz="2000" baseline="-25000" dirty="0"/>
              <a:t>i</a:t>
            </a:r>
            <a:r>
              <a:rPr lang="en-US" sz="2000" dirty="0"/>
              <a:t> represents buyer’s type, lose generality?</a:t>
            </a:r>
          </a:p>
          <a:p>
            <a:r>
              <a:rPr lang="en-US" sz="2400" dirty="0">
                <a:solidFill>
                  <a:srgbClr val="C00000"/>
                </a:solidFill>
              </a:rPr>
              <a:t>v</a:t>
            </a:r>
            <a:r>
              <a:rPr lang="en-US" sz="2400" baseline="-25000" dirty="0">
                <a:solidFill>
                  <a:srgbClr val="C00000"/>
                </a:solidFill>
              </a:rPr>
              <a:t>i</a:t>
            </a:r>
            <a:r>
              <a:rPr lang="en-US" sz="2400" dirty="0"/>
              <a:t> is drawn from a publicly known distribution </a:t>
            </a:r>
            <a:r>
              <a:rPr lang="en-US" sz="2400" dirty="0">
                <a:solidFill>
                  <a:srgbClr val="C00000"/>
                </a:solidFill>
              </a:rPr>
              <a:t>F</a:t>
            </a:r>
            <a:endParaRPr lang="en-US" sz="2400" baseline="-25000" dirty="0">
              <a:solidFill>
                <a:srgbClr val="C00000"/>
              </a:solidFill>
            </a:endParaRPr>
          </a:p>
          <a:p>
            <a:r>
              <a:rPr lang="en-US" sz="2400" dirty="0"/>
              <a:t>Only buyer </a:t>
            </a:r>
            <a:r>
              <a:rPr lang="en-US" sz="2400" dirty="0" err="1">
                <a:solidFill>
                  <a:srgbClr val="C00000"/>
                </a:solidFill>
              </a:rPr>
              <a:t>i</a:t>
            </a:r>
            <a:r>
              <a:rPr lang="en-US" sz="2400" dirty="0"/>
              <a:t> knows the realization of </a:t>
            </a:r>
            <a:r>
              <a:rPr lang="en-US" sz="2400" dirty="0">
                <a:solidFill>
                  <a:srgbClr val="C00000"/>
                </a:solidFill>
              </a:rPr>
              <a:t>v</a:t>
            </a:r>
            <a:r>
              <a:rPr lang="en-US" sz="2400" baseline="-25000" dirty="0">
                <a:solidFill>
                  <a:srgbClr val="C00000"/>
                </a:solidFill>
              </a:rPr>
              <a:t>i</a:t>
            </a:r>
          </a:p>
          <a:p>
            <a:r>
              <a:rPr lang="en-US" sz="2400" dirty="0"/>
              <a:t>Others, including the seller, know </a:t>
            </a:r>
            <a:r>
              <a:rPr lang="en-US" sz="2400" dirty="0">
                <a:solidFill>
                  <a:srgbClr val="C00000"/>
                </a:solidFill>
              </a:rPr>
              <a:t>F</a:t>
            </a:r>
            <a:r>
              <a:rPr lang="en-US" sz="2400" dirty="0"/>
              <a:t> only</a:t>
            </a:r>
          </a:p>
          <a:p>
            <a:r>
              <a:rPr lang="en-US" sz="2400" dirty="0"/>
              <a:t>Valuations are </a:t>
            </a:r>
            <a:r>
              <a:rPr lang="en-US" sz="2400" dirty="0">
                <a:solidFill>
                  <a:srgbClr val="FF0000"/>
                </a:solidFill>
              </a:rPr>
              <a:t>I.I.D</a:t>
            </a:r>
          </a:p>
          <a:p>
            <a:r>
              <a:rPr lang="en-US" sz="2400" dirty="0"/>
              <a:t>Technical assumptions on CDF </a:t>
            </a:r>
            <a:r>
              <a:rPr lang="en-US" sz="2400" dirty="0">
                <a:solidFill>
                  <a:srgbClr val="C00000"/>
                </a:solidFill>
              </a:rPr>
              <a:t>F</a:t>
            </a:r>
            <a:endParaRPr lang="en-US" sz="2400" baseline="-25000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[0,v</a:t>
            </a:r>
            <a:r>
              <a:rPr lang="en-US" baseline="-25000" dirty="0"/>
              <a:t>max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Admits a  continuous density function, full support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 Widely Used Assumption:</a:t>
            </a:r>
            <a:br>
              <a:rPr lang="en-US"/>
            </a:br>
            <a:r>
              <a:rPr lang="en-US"/>
              <a:t>Independent </a:t>
            </a:r>
            <a:r>
              <a:rPr lang="en-US" altLang="zh-CN"/>
              <a:t>P</a:t>
            </a:r>
            <a:r>
              <a:rPr lang="en-US"/>
              <a:t>rivate Value </a:t>
            </a:r>
            <a:r>
              <a:rPr lang="en-US" dirty="0"/>
              <a:t>(</a:t>
            </a:r>
            <a:r>
              <a:rPr lang="en-US"/>
              <a:t>IPV)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42845F-C640-4CF5-A3A7-2FC58A61D2AA}"/>
              </a:ext>
            </a:extLst>
          </p:cNvPr>
          <p:cNvSpPr/>
          <p:nvPr/>
        </p:nvSpPr>
        <p:spPr>
          <a:xfrm>
            <a:off x="266700" y="6003925"/>
            <a:ext cx="8610600" cy="6096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tx1"/>
                </a:solidFill>
              </a:rPr>
              <a:t>[1] Tong Yongxin and Wang Libin et al. Dynamic Pricing in Spatial Crowdsourcing: A Matching-Based Approach, In SIGMOD’18.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solidFill>
                  <a:schemeClr val="tx1"/>
                </a:solidFill>
              </a:rPr>
              <a:t>Sealed-Bid Auctions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60D6-0528-4468-8781-59CE26C12A06}" type="datetime1">
              <a:rPr lang="en-US" smtClean="0"/>
              <a:pPr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50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53A7BF7-FF3A-4E23-8B1C-25B6E80E3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A simple class of auction formats</a:t>
                </a:r>
              </a:p>
              <a:p>
                <a:pPr lvl="1"/>
                <a:r>
                  <a:rPr lang="en-US" altLang="zh-CN"/>
                  <a:t>(1) Each bidder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i="1"/>
                  <a:t> </a:t>
                </a:r>
                <a:r>
                  <a:rPr lang="en-US" altLang="zh-CN"/>
                  <a:t>privately communicates a bid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i="1"/>
                  <a:t> </a:t>
                </a:r>
                <a:r>
                  <a:rPr lang="en-US" altLang="zh-CN"/>
                  <a:t>to the auctioneer (</a:t>
                </a:r>
                <a:r>
                  <a:rPr lang="zh-CN" altLang="en-US"/>
                  <a:t>报价</a:t>
                </a:r>
                <a:r>
                  <a:rPr lang="en-US" altLang="zh-CN"/>
                  <a:t>)</a:t>
                </a:r>
              </a:p>
              <a:p>
                <a:pPr lvl="1"/>
                <a:r>
                  <a:rPr lang="en-US" altLang="zh-CN"/>
                  <a:t>(2) The auctioneer decides who gets the good (</a:t>
                </a:r>
                <a:r>
                  <a:rPr lang="zh-CN" altLang="en-US"/>
                  <a:t>成交</a:t>
                </a:r>
                <a:r>
                  <a:rPr lang="en-US" altLang="zh-CN"/>
                  <a:t>)</a:t>
                </a:r>
              </a:p>
              <a:p>
                <a:pPr lvl="1"/>
                <a:r>
                  <a:rPr lang="en-US" altLang="zh-CN"/>
                  <a:t>(3) The auctioneer decides on selling a price (</a:t>
                </a:r>
                <a:r>
                  <a:rPr lang="zh-CN" altLang="en-US"/>
                  <a:t>定价</a:t>
                </a:r>
                <a:r>
                  <a:rPr lang="en-US" altLang="zh-CN"/>
                  <a:t>)</a:t>
                </a:r>
                <a:endParaRPr lang="zh-CN" altLang="en-US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53A7BF7-FF3A-4E23-8B1C-25B6E80E3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F0A0E608-8038-43F2-9E8A-E88FB2EE1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Sealed-Bid Auction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D982A1-83A5-4FFC-99D0-B716E68F0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65DBE3-A1A0-4C8E-B06D-F405E35ABF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9899C3-03B5-4BC9-A0EB-08C940BCA2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E41DF2-DB98-4E96-A93C-1415C7C5DC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677" y="3984575"/>
            <a:ext cx="2743200" cy="18097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7F409D2-E041-48D2-B4E8-8B759A224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975610"/>
            <a:ext cx="3217050" cy="20415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73449F3-EF25-4636-AA10-A5C3A01285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959922"/>
            <a:ext cx="1205753" cy="120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8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2E9B714-A46F-413D-9E86-EEEE2E73B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In step (2): we assume to select the bidder with the highest bid</a:t>
            </a:r>
          </a:p>
          <a:p>
            <a:endParaRPr lang="en-US" altLang="zh-CN"/>
          </a:p>
          <a:p>
            <a:r>
              <a:rPr lang="en-US" altLang="zh-CN"/>
              <a:t>In step (3): there are many strategies:</a:t>
            </a:r>
          </a:p>
          <a:p>
            <a:pPr lvl="1"/>
            <a:r>
              <a:rPr lang="en-US" altLang="zh-CN"/>
              <a:t>Zero-Price Auction</a:t>
            </a:r>
          </a:p>
          <a:p>
            <a:pPr lvl="1"/>
            <a:r>
              <a:rPr lang="en-US" altLang="zh-CN"/>
              <a:t>First-Price Auction</a:t>
            </a:r>
          </a:p>
          <a:p>
            <a:pPr lvl="1"/>
            <a:r>
              <a:rPr lang="en-US" altLang="zh-CN"/>
              <a:t>Second-Price Auction 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E1ACC0F-D53B-4AD4-BDB3-D74E258D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Sealed-Bid Auction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CCD52F-93B1-4C94-88EE-2DD3A0C6F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E7F76A-DD79-4486-B235-70517ADC2B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74C67D-8B5A-47C2-AA3E-2D07ED35F6E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4276275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C2035CF-6957-449D-9F7B-AB94D2B16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500BC: </a:t>
            </a:r>
            <a:r>
              <a:rPr lang="en-US" altLang="zh-CN">
                <a:solidFill>
                  <a:srgbClr val="FF0000"/>
                </a:solidFill>
              </a:rPr>
              <a:t>Babylon</a:t>
            </a:r>
            <a:r>
              <a:rPr lang="en-US" altLang="zh-CN"/>
              <a:t> auctions of women for marriage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B6A5561-CC11-4AD0-8A63-9160815E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oldest auction?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BAF378-E3B5-4E64-9668-29EAECF4B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0789EA-16CE-4E0F-B461-388938F132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CE9D0F-1FFE-4D93-BBEF-5E404D5223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DA8FA81-AA3F-4BDE-9C7A-4FD1C20332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4666" r="20000"/>
          <a:stretch/>
        </p:blipFill>
        <p:spPr>
          <a:xfrm>
            <a:off x="228600" y="2817758"/>
            <a:ext cx="3012831" cy="24479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44C0B24-523A-405B-8770-4DC7D2AEB4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-644" r="16886" b="3683"/>
          <a:stretch/>
        </p:blipFill>
        <p:spPr>
          <a:xfrm>
            <a:off x="3451638" y="2817758"/>
            <a:ext cx="2514600" cy="24479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DA29F96-843E-4E00-9274-F9493077F3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4" t="1112" r="20000"/>
          <a:stretch/>
        </p:blipFill>
        <p:spPr>
          <a:xfrm>
            <a:off x="6178178" y="2817758"/>
            <a:ext cx="2508622" cy="246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2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7EF2A40-585D-46A2-8F1A-C9E47E03D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Auctioneer charges the winning bidder nothing.</a:t>
            </a:r>
          </a:p>
          <a:p>
            <a:r>
              <a:rPr lang="en-US" altLang="zh-CN"/>
              <a:t>Thus, in order to get the item, everyone starts to bid with the higher number.</a:t>
            </a:r>
          </a:p>
          <a:p>
            <a:r>
              <a:rPr lang="en-US" altLang="zh-CN"/>
              <a:t>Eventually, the auction becomes a game,</a:t>
            </a:r>
            <a:r>
              <a:rPr lang="zh-CN" altLang="en-US"/>
              <a:t> </a:t>
            </a:r>
            <a:r>
              <a:rPr lang="en-US" altLang="zh-CN"/>
              <a:t>“who can name the highest number?”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68EB111-FE1B-4905-9DC8-AD5B50762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Zero-Price Auction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2E2D27-94FF-4C06-8F01-FD9261C8F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BE4C0B-E4EA-4FC4-963A-DBC0B7343F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9A0295-6BE5-4965-B939-4B02330DBD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7701A2-EF2E-4623-AE38-276C45709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022725"/>
            <a:ext cx="39624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1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solidFill>
                  <a:schemeClr val="tx1"/>
                </a:solidFill>
              </a:rPr>
              <a:t>First-Price Auction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60D6-0528-4468-8781-59CE26C12A06}" type="datetime1">
              <a:rPr lang="en-US" smtClean="0"/>
              <a:pPr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84671A6-9AF1-4EED-A3B5-28B5AB6ED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Definition: let the winning bidder pay his bid</a:t>
            </a:r>
          </a:p>
          <a:p>
            <a:pPr marL="0" indent="0">
              <a:buNone/>
            </a:pPr>
            <a:br>
              <a:rPr lang="en-US" altLang="zh-CN"/>
            </a:b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C943DDA-2B7C-4D67-8DCF-A95CED696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First-Price Auction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73640B-0C23-4E0C-941C-7FA7DEF0C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469B29-64DA-43C2-895D-4FD2FECE4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E0E97F-4933-4BC1-9CDC-FC77B4946C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68FF98-75BF-4856-BD76-697C86285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02905"/>
            <a:ext cx="7772400" cy="392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7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84671A6-9AF1-4EED-A3B5-28B5AB6ED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Disadvantages</a:t>
            </a:r>
            <a:r>
              <a:rPr lang="zh-CN" altLang="en-US"/>
              <a:t>：</a:t>
            </a:r>
            <a:endParaRPr lang="en-US" altLang="zh-CN"/>
          </a:p>
          <a:p>
            <a:pPr lvl="1"/>
            <a:r>
              <a:rPr lang="en-US" altLang="zh-CN"/>
              <a:t>As a bidder, it is hard to figure out how to bid.</a:t>
            </a:r>
          </a:p>
          <a:p>
            <a:pPr lvl="1"/>
            <a:r>
              <a:rPr lang="en-US" altLang="zh-CN"/>
              <a:t>As a seller or auction designer, it is hard to predict what will happen.</a:t>
            </a:r>
          </a:p>
          <a:p>
            <a:pPr lvl="1"/>
            <a:endParaRPr lang="en-US" altLang="zh-CN"/>
          </a:p>
          <a:p>
            <a:r>
              <a:rPr lang="en-US" altLang="zh-CN"/>
              <a:t>Applications:</a:t>
            </a:r>
          </a:p>
          <a:p>
            <a:pPr lvl="1"/>
            <a:r>
              <a:rPr lang="en-US" altLang="zh-CN"/>
              <a:t> Sponsored search: it was first used in Yahoo!, Google, and MSN in 1997.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C943DDA-2B7C-4D67-8DCF-A95CED696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First-Price Auction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73640B-0C23-4E0C-941C-7FA7DEF0C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469B29-64DA-43C2-895D-4FD2FECE4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E0E97F-4933-4BC1-9CDC-FC77B4946C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165383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0479321-3EED-4DD6-90B4-143BF7DCA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Strategic bidder</a:t>
            </a:r>
            <a:r>
              <a:rPr lang="zh-CN" altLang="en-US"/>
              <a:t>的</a:t>
            </a:r>
            <a:r>
              <a:rPr lang="zh-CN" altLang="en-US">
                <a:solidFill>
                  <a:srgbClr val="FF0000"/>
                </a:solidFill>
              </a:rPr>
              <a:t>微小差值</a:t>
            </a:r>
            <a:r>
              <a:rPr lang="zh-CN" altLang="en-US"/>
              <a:t>出价策略：</a:t>
            </a:r>
            <a:endParaRPr lang="en-US" altLang="zh-CN"/>
          </a:p>
          <a:p>
            <a:pPr lvl="1"/>
            <a:r>
              <a:rPr lang="zh-CN" altLang="en-US"/>
              <a:t>如果我报价</a:t>
            </a:r>
            <a:r>
              <a:rPr lang="en-US" altLang="zh-CN"/>
              <a:t>2</a:t>
            </a:r>
            <a:r>
              <a:rPr lang="zh-CN" altLang="en-US"/>
              <a:t>元，你报价多少可以胜出？</a:t>
            </a:r>
            <a:endParaRPr lang="en-US" altLang="zh-CN"/>
          </a:p>
          <a:p>
            <a:pPr lvl="1"/>
            <a:r>
              <a:rPr lang="zh-CN" altLang="en-US"/>
              <a:t>显然，</a:t>
            </a:r>
            <a:r>
              <a:rPr lang="en-US" altLang="zh-CN"/>
              <a:t>2.000000000000000000000000000000000000000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en-US" altLang="zh-CN"/>
              <a:t>.</a:t>
            </a:r>
          </a:p>
          <a:p>
            <a:r>
              <a:rPr lang="zh-CN" altLang="en-US"/>
              <a:t>缺点：成交价格不稳定，可欺诈 </a:t>
            </a:r>
            <a:r>
              <a:rPr lang="en-US" altLang="zh-CN"/>
              <a:t>(cheatproofness)</a:t>
            </a:r>
          </a:p>
          <a:p>
            <a:pPr lvl="1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BD53C18-4F7E-4856-8C06-5DC4D0E4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First-Price Auction: A Case Study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C555F6-9871-4859-9BA7-80C5693FB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98694E-BC13-4AD2-B4E1-D298D7F1F1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830526-8B0A-4F0C-A0D5-30209D2659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AC88395-C6AA-4715-A7BF-A60E4AD54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886200"/>
            <a:ext cx="5919831" cy="250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6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solidFill>
                  <a:schemeClr val="tx1"/>
                </a:solidFill>
              </a:rPr>
              <a:t>Second-Price </a:t>
            </a:r>
            <a:r>
              <a:rPr lang="en-US" altLang="zh-CN" sz="3200" b="1">
                <a:solidFill>
                  <a:schemeClr val="tx1"/>
                </a:solidFill>
              </a:rPr>
              <a:t>Auction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60D6-0528-4468-8781-59CE26C12A06}" type="datetime1">
              <a:rPr lang="en-US" smtClean="0"/>
              <a:pPr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88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003DA70-88F4-47CA-AA31-3B5FAE294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Definition: The highest bidder wins and pays a price equal to the second-highest bid.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A98DA79-458C-44FA-AAFF-A8FDD612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Second-Price Auction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DAD6D9-1ED9-4819-8C70-ED8F2E95F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B5F035-264A-42EF-8B45-060FBDE78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486FA1-74FF-4D0C-A6B4-64162D1D38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B17E88-8725-4667-B5FA-A0E1E4B84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59033"/>
            <a:ext cx="7415268" cy="368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3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003DA70-88F4-47CA-AA31-3B5FAE294D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Second-Price Auction (</a:t>
                </a:r>
                <a:r>
                  <a:rPr lang="en-US" altLang="zh-CN" i="1"/>
                  <a:t>Vickrey </a:t>
                </a:r>
                <a:r>
                  <a:rPr lang="en-US" altLang="zh-CN"/>
                  <a:t>auction) Property:</a:t>
                </a:r>
              </a:p>
              <a:p>
                <a:pPr lvl="1"/>
                <a:r>
                  <a:rPr lang="en-US" altLang="zh-CN"/>
                  <a:t>Every bidder has a </a:t>
                </a:r>
                <a:r>
                  <a:rPr lang="en-US" altLang="zh-CN">
                    <a:solidFill>
                      <a:srgbClr val="FF0000"/>
                    </a:solidFill>
                  </a:rPr>
                  <a:t>dominant strategy</a:t>
                </a:r>
                <a:r>
                  <a:rPr lang="en-US" altLang="zh-CN"/>
                  <a:t>: set its bid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 equal to its private valuation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. That is, this strategy maximizes the utility of bidder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/>
                  <a:t>, no matter what the other bidders do. </a:t>
                </a:r>
              </a:p>
              <a:p>
                <a:pPr lvl="2"/>
                <a:r>
                  <a:rPr lang="en-US" altLang="zh-CN"/>
                  <a:t>It indicates that second-price auction is easy to participate in, i.e., you don’t care about the others.</a:t>
                </a:r>
                <a:endParaRPr lang="zh-CN" altLang="en-US"/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003DA70-88F4-47CA-AA31-3B5FAE294D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617" r="-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1A98DA79-458C-44FA-AAFF-A8FDD612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Second-Price Auction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DAD6D9-1ED9-4819-8C70-ED8F2E95F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B5F035-264A-42EF-8B45-060FBDE78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486FA1-74FF-4D0C-A6B4-64162D1D38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216048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003DA70-88F4-47CA-AA31-3B5FAE294D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/>
                  <a:t>Second-Price Auction (</a:t>
                </a:r>
                <a:r>
                  <a:rPr lang="en-US" altLang="zh-CN" i="1"/>
                  <a:t>Vickrey </a:t>
                </a:r>
                <a:r>
                  <a:rPr lang="en-US" altLang="zh-CN"/>
                  <a:t>auction) Property:</a:t>
                </a:r>
              </a:p>
              <a:p>
                <a:pPr lvl="1"/>
                <a:r>
                  <a:rPr lang="en-US" altLang="zh-CN"/>
                  <a:t>Every bidder has a </a:t>
                </a:r>
                <a:r>
                  <a:rPr lang="en-US" altLang="zh-CN">
                    <a:solidFill>
                      <a:srgbClr val="FF0000"/>
                    </a:solidFill>
                  </a:rPr>
                  <a:t>dominant strategy</a:t>
                </a:r>
                <a:r>
                  <a:rPr lang="en-US" altLang="zh-CN"/>
                  <a:t>: set its bid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 equal to its private valuation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. That is, this strategy maximizes the utility of bidder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/>
                  <a:t>, no matter what the other bidders do. </a:t>
                </a:r>
              </a:p>
              <a:p>
                <a:pPr lvl="1"/>
                <a:r>
                  <a:rPr lang="en-US" altLang="zh-CN"/>
                  <a:t>Every truthtelling bidder is guaranteed non-negative utility.</a:t>
                </a:r>
              </a:p>
              <a:p>
                <a:pPr lvl="1"/>
                <a:r>
                  <a:rPr lang="en-US" altLang="zh-CN"/>
                  <a:t>Truthful bidding is the unique dominant strategy.</a:t>
                </a:r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003DA70-88F4-47CA-AA31-3B5FAE294D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1A98DA79-458C-44FA-AAFF-A8FDD612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Second-Price Auction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DAD6D9-1ED9-4819-8C70-ED8F2E95F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B5F035-264A-42EF-8B45-060FBDE78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486FA1-74FF-4D0C-A6B4-64162D1D38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384723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3ACA7D0-8B94-4DC6-B3E7-307FE1D11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010400" cy="4525963"/>
          </a:xfrm>
        </p:spPr>
        <p:txBody>
          <a:bodyPr/>
          <a:lstStyle/>
          <a:p>
            <a:r>
              <a:rPr lang="en-US" altLang="zh-CN"/>
              <a:t>Dominant Strategy: </a:t>
            </a:r>
            <a:r>
              <a:rPr lang="zh-CN" altLang="en-US"/>
              <a:t>优势策略</a:t>
            </a:r>
            <a:endParaRPr lang="en-US" altLang="zh-CN"/>
          </a:p>
          <a:p>
            <a:pPr lvl="1"/>
            <a:r>
              <a:rPr lang="zh-CN" altLang="en-US"/>
              <a:t>表示某个策略一定优于其它策略，无论对手采取何种策略</a:t>
            </a:r>
            <a:endParaRPr lang="en-US" alt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5490333-49C1-4513-B9CA-AFDF5C793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 is Dominant Strategy?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4CF0ED-1F28-401B-9D7A-6EC2CD185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A2B153-637F-4603-B23A-05B2B4334E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1432C0-2468-4B81-B500-8720B533A9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内容占位符 7">
            <a:extLst>
              <a:ext uri="{FF2B5EF4-FFF2-40B4-BE49-F238E27FC236}">
                <a16:creationId xmlns:a16="http://schemas.microsoft.com/office/drawing/2014/main" id="{1C678742-BF79-40AB-825D-88294E48A9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0" t="7179" r="13200" b="14560"/>
          <a:stretch/>
        </p:blipFill>
        <p:spPr>
          <a:xfrm>
            <a:off x="7391400" y="1219200"/>
            <a:ext cx="1524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70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1963F8E-3E87-4136-9013-9781FBA92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Two groups</a:t>
            </a:r>
          </a:p>
          <a:p>
            <a:pPr lvl="1"/>
            <a:r>
              <a:rPr lang="en-US" altLang="zh-CN"/>
              <a:t>Group 1: Men pay women for marriage</a:t>
            </a:r>
          </a:p>
          <a:p>
            <a:pPr lvl="1"/>
            <a:r>
              <a:rPr lang="en-US" altLang="zh-CN"/>
              <a:t>Group 2: Women pay men for marriage</a:t>
            </a:r>
          </a:p>
          <a:p>
            <a:r>
              <a:rPr lang="en-US" altLang="zh-CN"/>
              <a:t>Order of auction</a:t>
            </a:r>
          </a:p>
          <a:p>
            <a:pPr lvl="1"/>
            <a:r>
              <a:rPr lang="en-US" altLang="zh-CN"/>
              <a:t>In descending order of </a:t>
            </a:r>
            <a:r>
              <a:rPr lang="en-US" altLang="zh-CN" i="1">
                <a:solidFill>
                  <a:srgbClr val="C00000"/>
                </a:solidFill>
              </a:rPr>
              <a:t>beauty</a:t>
            </a:r>
          </a:p>
          <a:p>
            <a:pPr lvl="2"/>
            <a:r>
              <a:rPr lang="en-US" altLang="zh-CN"/>
              <a:t>Beauty is in the eye of the </a:t>
            </a:r>
            <a:r>
              <a:rPr lang="en-US" altLang="zh-CN" i="1">
                <a:solidFill>
                  <a:srgbClr val="C00000"/>
                </a:solidFill>
              </a:rPr>
              <a:t>auctioneer</a:t>
            </a:r>
          </a:p>
          <a:p>
            <a:r>
              <a:rPr lang="en-US" altLang="zh-CN"/>
              <a:t>No outside option</a:t>
            </a:r>
          </a:p>
          <a:p>
            <a:pPr lvl="1"/>
            <a:r>
              <a:rPr lang="en-US" altLang="zh-CN"/>
              <a:t>Illegal to get married via any other means</a:t>
            </a:r>
          </a:p>
          <a:p>
            <a:r>
              <a:rPr lang="en-US" altLang="zh-CN"/>
              <a:t>Get-along phase</a:t>
            </a:r>
          </a:p>
          <a:p>
            <a:pPr lvl="1"/>
            <a:r>
              <a:rPr lang="en-US" altLang="zh-CN"/>
              <a:t>In case of mutual rejection --- refund and re-auction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300D8FF-74E2-40D3-8CB8-BF03F55E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Fun facts of Babylon marriage auction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6B4588-F007-4685-89DE-200DAD545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7761A5-4516-4A02-9FB6-F60892536B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CFD8F0-35FD-4B89-BEE4-F3E7A91249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155374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ACA7D0-8B94-4DC6-B3E7-307FE1D116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7010400" cy="4525963"/>
              </a:xfrm>
            </p:spPr>
            <p:txBody>
              <a:bodyPr/>
              <a:lstStyle/>
              <a:p>
                <a:r>
                  <a:rPr lang="en-US" altLang="zh-CN"/>
                  <a:t>Strongly Dominant Strategy: </a:t>
                </a:r>
                <a:r>
                  <a:rPr lang="zh-CN" altLang="en-US"/>
                  <a:t>强优势策略</a:t>
                </a:r>
                <a:endParaRPr lang="en-US" altLang="zh-CN"/>
              </a:p>
              <a:p>
                <a:pPr lvl="1"/>
                <a:r>
                  <a:rPr lang="zh-CN" altLang="en-US"/>
                  <a:t>给定策略型博弈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/>
              </a:p>
              <a:p>
                <a:pPr lvl="2"/>
                <a:r>
                  <a:rPr lang="en-US" altLang="zh-CN"/>
                  <a:t>N: </a:t>
                </a:r>
                <a:r>
                  <a:rPr lang="zh-CN" altLang="en-US"/>
                  <a:t>参与者</a:t>
                </a:r>
                <a:endParaRPr lang="en-US" altLang="zh-CN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: </a:t>
                </a:r>
                <a:r>
                  <a:rPr lang="zh-CN" altLang="en-US"/>
                  <a:t>策略集合</a:t>
                </a:r>
                <a:endParaRPr lang="en-US" altLang="zh-CN" i="1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: utility </a:t>
                </a:r>
                <a:r>
                  <a:rPr lang="zh-CN" altLang="en-US"/>
                  <a:t>函数</a:t>
                </a:r>
                <a:endParaRPr lang="en-US" altLang="zh-CN"/>
              </a:p>
              <a:p>
                <a:pPr lvl="1"/>
                <a:r>
                  <a:rPr lang="zh-CN" altLang="en-US"/>
                  <a:t>满足：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/>
              </a:p>
              <a:p>
                <a:pPr lvl="1"/>
                <a:r>
                  <a:rPr lang="zh-CN" altLang="en-US"/>
                  <a:t>则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/>
                  <a:t>是强优势策略</a:t>
                </a:r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ACA7D0-8B94-4DC6-B3E7-307FE1D11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7010400" cy="4525963"/>
              </a:xfrm>
              <a:blipFill>
                <a:blip r:embed="rId2"/>
                <a:stretch>
                  <a:fillRect l="-1565" t="-20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5490333-49C1-4513-B9CA-AFDF5C793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 is Dominant Strategy?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4CF0ED-1F28-401B-9D7A-6EC2CD185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A2B153-637F-4603-B23A-05B2B4334E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1432C0-2468-4B81-B500-8720B533A9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内容占位符 7">
            <a:extLst>
              <a:ext uri="{FF2B5EF4-FFF2-40B4-BE49-F238E27FC236}">
                <a16:creationId xmlns:a16="http://schemas.microsoft.com/office/drawing/2014/main" id="{1C678742-BF79-40AB-825D-88294E48A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0" t="7179" r="13200" b="14560"/>
          <a:stretch/>
        </p:blipFill>
        <p:spPr>
          <a:xfrm>
            <a:off x="7391400" y="1219200"/>
            <a:ext cx="1524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4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ACA7D0-8B94-4DC6-B3E7-307FE1D116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7010400" cy="4525963"/>
              </a:xfrm>
            </p:spPr>
            <p:txBody>
              <a:bodyPr/>
              <a:lstStyle/>
              <a:p>
                <a:r>
                  <a:rPr lang="en-US" altLang="zh-CN"/>
                  <a:t>Weakly Dominant Strategy: </a:t>
                </a:r>
                <a:r>
                  <a:rPr lang="zh-CN" altLang="en-US"/>
                  <a:t>弱优势策略</a:t>
                </a:r>
                <a:endParaRPr lang="en-US" altLang="zh-CN"/>
              </a:p>
              <a:p>
                <a:pPr lvl="1"/>
                <a:r>
                  <a:rPr lang="zh-CN" altLang="en-US"/>
                  <a:t>给定策略型博弈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/>
              </a:p>
              <a:p>
                <a:pPr lvl="2"/>
                <a:r>
                  <a:rPr lang="en-US" altLang="zh-CN"/>
                  <a:t>N: </a:t>
                </a:r>
                <a:r>
                  <a:rPr lang="zh-CN" altLang="en-US"/>
                  <a:t>参与者</a:t>
                </a:r>
                <a:endParaRPr lang="en-US" altLang="zh-CN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: </a:t>
                </a:r>
                <a:r>
                  <a:rPr lang="zh-CN" altLang="en-US"/>
                  <a:t>策略集合</a:t>
                </a:r>
                <a:endParaRPr lang="en-US" altLang="zh-CN" i="1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: utility </a:t>
                </a:r>
                <a:r>
                  <a:rPr lang="zh-CN" altLang="en-US"/>
                  <a:t>函数</a:t>
                </a:r>
                <a:endParaRPr lang="en-US" altLang="zh-CN"/>
              </a:p>
              <a:p>
                <a:pPr lvl="1"/>
                <a:r>
                  <a:rPr lang="zh-CN" altLang="en-US"/>
                  <a:t>满足：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 </a:t>
                </a:r>
              </a:p>
              <a:p>
                <a:pPr marL="457200" lvl="1" indent="0">
                  <a:buNone/>
                </a:pPr>
                <a:r>
                  <a:rPr lang="zh-CN" altLang="en-US"/>
                  <a:t>          且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for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 </a:t>
                </a:r>
              </a:p>
              <a:p>
                <a:pPr lvl="1"/>
                <a:r>
                  <a:rPr lang="zh-CN" altLang="en-US"/>
                  <a:t>则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/>
                  <a:t>是弱优势策略</a:t>
                </a:r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ACA7D0-8B94-4DC6-B3E7-307FE1D11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7010400" cy="4525963"/>
              </a:xfrm>
              <a:blipFill>
                <a:blip r:embed="rId2"/>
                <a:stretch>
                  <a:fillRect l="-1565" t="-20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5490333-49C1-4513-B9CA-AFDF5C793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 is Dominant Strategy?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4CF0ED-1F28-401B-9D7A-6EC2CD185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A2B153-637F-4603-B23A-05B2B4334E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1432C0-2468-4B81-B500-8720B533A9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内容占位符 7">
            <a:extLst>
              <a:ext uri="{FF2B5EF4-FFF2-40B4-BE49-F238E27FC236}">
                <a16:creationId xmlns:a16="http://schemas.microsoft.com/office/drawing/2014/main" id="{1C678742-BF79-40AB-825D-88294E48A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0" t="7179" r="13200" b="14560"/>
          <a:stretch/>
        </p:blipFill>
        <p:spPr>
          <a:xfrm>
            <a:off x="7391400" y="1219200"/>
            <a:ext cx="1524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ACA7D0-8B94-4DC6-B3E7-307FE1D116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7010400" cy="4525963"/>
              </a:xfrm>
            </p:spPr>
            <p:txBody>
              <a:bodyPr/>
              <a:lstStyle/>
              <a:p>
                <a:r>
                  <a:rPr lang="en-US" altLang="zh-CN"/>
                  <a:t>Very Weakly Dominant Strategy: </a:t>
                </a:r>
                <a:r>
                  <a:rPr lang="zh-CN" altLang="en-US"/>
                  <a:t>极弱优势策略</a:t>
                </a:r>
                <a:endParaRPr lang="en-US" altLang="zh-CN"/>
              </a:p>
              <a:p>
                <a:pPr lvl="1"/>
                <a:r>
                  <a:rPr lang="zh-CN" altLang="en-US"/>
                  <a:t>给定策略型博弈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/>
              </a:p>
              <a:p>
                <a:pPr lvl="2"/>
                <a:r>
                  <a:rPr lang="en-US" altLang="zh-CN"/>
                  <a:t>N: </a:t>
                </a:r>
                <a:r>
                  <a:rPr lang="zh-CN" altLang="en-US"/>
                  <a:t>参与者</a:t>
                </a:r>
                <a:endParaRPr lang="en-US" altLang="zh-CN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: </a:t>
                </a:r>
                <a:r>
                  <a:rPr lang="zh-CN" altLang="en-US"/>
                  <a:t>策略集合</a:t>
                </a:r>
                <a:endParaRPr lang="en-US" altLang="zh-CN" i="1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: utility </a:t>
                </a:r>
                <a:r>
                  <a:rPr lang="zh-CN" altLang="en-US"/>
                  <a:t>函数</a:t>
                </a:r>
                <a:endParaRPr lang="en-US" altLang="zh-CN"/>
              </a:p>
              <a:p>
                <a:pPr lvl="1"/>
                <a:r>
                  <a:rPr lang="zh-CN" altLang="en-US"/>
                  <a:t>满足：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 </a:t>
                </a:r>
              </a:p>
              <a:p>
                <a:pPr lvl="1"/>
                <a:r>
                  <a:rPr lang="zh-CN" altLang="en-US"/>
                  <a:t>则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/>
                  <a:t>是极弱优势策略</a:t>
                </a:r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ACA7D0-8B94-4DC6-B3E7-307FE1D11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7010400" cy="4525963"/>
              </a:xfrm>
              <a:blipFill>
                <a:blip r:embed="rId2"/>
                <a:stretch>
                  <a:fillRect l="-1565" t="-20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5490333-49C1-4513-B9CA-AFDF5C793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 is Dominant Strategy?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4CF0ED-1F28-401B-9D7A-6EC2CD185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A2B153-637F-4603-B23A-05B2B4334E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1432C0-2468-4B81-B500-8720B533A9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内容占位符 7">
            <a:extLst>
              <a:ext uri="{FF2B5EF4-FFF2-40B4-BE49-F238E27FC236}">
                <a16:creationId xmlns:a16="http://schemas.microsoft.com/office/drawing/2014/main" id="{1C678742-BF79-40AB-825D-88294E48A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0" t="7179" r="13200" b="14560"/>
          <a:stretch/>
        </p:blipFill>
        <p:spPr>
          <a:xfrm>
            <a:off x="7391400" y="1219200"/>
            <a:ext cx="1524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8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9642217-BBA3-48E1-8EED-14B20FFE2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Proof (of dominant strategy):</a:t>
            </a:r>
          </a:p>
          <a:p>
            <a:pPr lvl="1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7B0AF27-5936-4668-90B7-ABCD9A04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Second-Price Auction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FF8A17-80C5-486B-ADC2-164C6577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BB5232-5537-4D91-817D-868BC894BE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1CA4AD-A664-464C-AA91-5E54A9BB1D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6EC469C-737C-4441-99F7-D2DE77C385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5310" t="43277" r="4425" b="6884"/>
          <a:stretch/>
        </p:blipFill>
        <p:spPr bwMode="auto">
          <a:xfrm>
            <a:off x="762000" y="3200400"/>
            <a:ext cx="7772400" cy="277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0AA72F7-93CC-464C-9F0A-A8DEB63D7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5310" t="24659" r="5180" b="57539"/>
          <a:stretch/>
        </p:blipFill>
        <p:spPr bwMode="auto">
          <a:xfrm>
            <a:off x="762000" y="2173941"/>
            <a:ext cx="7707406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4125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06000"/>
            <a:ext cx="8229600" cy="451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2925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701" y="1600200"/>
            <a:ext cx="798859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669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F9642217-BBA3-48E1-8EED-14B20FFE25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Proof (of non-negative utility):</a:t>
                </a:r>
              </a:p>
              <a:p>
                <a:pPr lvl="1"/>
                <a:r>
                  <a:rPr lang="en-US" altLang="zh-CN"/>
                  <a:t>Losers all get utility 0</a:t>
                </a:r>
              </a:p>
              <a:p>
                <a:pPr lvl="1"/>
                <a:endParaRPr lang="en-US" altLang="zh-CN"/>
              </a:p>
              <a:p>
                <a:pPr lvl="1"/>
                <a:r>
                  <a:rPr lang="en-US" altLang="zh-CN"/>
                  <a:t>Winners will get utility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/>
              </a:p>
              <a:p>
                <a:pPr lvl="1"/>
                <a:r>
                  <a:rPr lang="en-US" altLang="zh-CN"/>
                  <a:t>If he/she tells the truth,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/>
              </a:p>
              <a:p>
                <a:pPr lvl="1"/>
                <a:r>
                  <a:rPr lang="en-US" altLang="zh-CN"/>
                  <a:t>Hence, winners also get non-negative utility</a:t>
                </a:r>
              </a:p>
              <a:p>
                <a:pPr lvl="1"/>
                <a:endParaRPr lang="zh-CN" altLang="en-US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F9642217-BBA3-48E1-8EED-14B20FFE25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47B0AF27-5936-4668-90B7-ABCD9A04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Second-Price Auction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FF8A17-80C5-486B-ADC2-164C6577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BB5232-5537-4D91-817D-868BC894BE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1CA4AD-A664-464C-AA91-5E54A9BB1D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178970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9642217-BBA3-48E1-8EED-14B20FFE2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Proof (of unique dominant strategy):</a:t>
            </a:r>
          </a:p>
          <a:p>
            <a:pPr lvl="1"/>
            <a:r>
              <a:rPr lang="en-US" altLang="zh-CN"/>
              <a:t>Exercise</a:t>
            </a:r>
          </a:p>
          <a:p>
            <a:pPr lvl="1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7B0AF27-5936-4668-90B7-ABCD9A04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Second-Price Auction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FF8A17-80C5-486B-ADC2-164C6577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BB5232-5537-4D91-817D-868BC894BE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1CA4AD-A664-464C-AA91-5E54A9BB1D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364019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5A8C8B9-4F14-4D86-91E3-027CB78B5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5012997"/>
            <a:ext cx="3351389" cy="1266825"/>
          </a:xfrm>
          <a:prstGeom prst="rect">
            <a:avLst/>
          </a:prstGeom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375D3B8-C602-4BF7-A85C-0AB427EAC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943600" cy="4525963"/>
          </a:xfrm>
        </p:spPr>
        <p:txBody>
          <a:bodyPr>
            <a:normAutofit lnSpcReduction="10000"/>
          </a:bodyPr>
          <a:lstStyle/>
          <a:p>
            <a:r>
              <a:rPr lang="en-US" altLang="zh-CN"/>
              <a:t>Applications: Google’s AdWords</a:t>
            </a:r>
          </a:p>
          <a:p>
            <a:pPr lvl="1"/>
            <a:r>
              <a:rPr lang="en-US" altLang="zh-CN"/>
              <a:t>In 2002, Google first applies the second-price auction in the sponsored search.</a:t>
            </a:r>
          </a:p>
          <a:p>
            <a:endParaRPr lang="en-US" altLang="zh-CN"/>
          </a:p>
          <a:p>
            <a:pPr lvl="1"/>
            <a:endParaRPr lang="en-US" altLang="zh-CN"/>
          </a:p>
          <a:p>
            <a:r>
              <a:rPr lang="en-US" altLang="zh-CN"/>
              <a:t>Applications: eBay’s Auction</a:t>
            </a:r>
          </a:p>
          <a:p>
            <a:pPr lvl="1"/>
            <a:r>
              <a:rPr lang="en-US" altLang="zh-CN"/>
              <a:t>if you win an eBay auction, the sale price equals the highest other bid (the second highest overall),          plus a small increment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29DE75E-D802-4868-8CE6-F60C3C0D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Second-Price Auction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C6ED2F-D9AD-4A3A-9901-9C764D81D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1A01DF-2A37-4F8C-A24F-2ACB1F60B5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064941-76E6-4401-AD58-D3662B5A03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276E41-2486-4903-BB18-67D9C0453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3" r="5271" b="11470"/>
          <a:stretch/>
        </p:blipFill>
        <p:spPr>
          <a:xfrm>
            <a:off x="6251814" y="1143000"/>
            <a:ext cx="2863283" cy="186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95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solidFill>
                  <a:schemeClr val="tx1"/>
                </a:solidFill>
              </a:rPr>
              <a:t>Awesome Auctions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60D6-0528-4468-8781-59CE26C12A06}" type="datetime1">
              <a:rPr lang="en-US" smtClean="0"/>
              <a:pPr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54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E7335A-A045-4B63-BB17-4E8D5B07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Babylon marriage auction In Realistic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54A878-5F55-42C8-A5CF-ECC2D92FD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46119C-BE54-4E13-92D6-0A1B360DA2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661541-22C6-4DF8-AA55-F96671FFF5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F7F1ED1-CBAD-499A-9226-723B692FE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35" y="1319767"/>
            <a:ext cx="4314825" cy="2362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61DD10-ED5B-4436-8C65-CF5095AF3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307031"/>
            <a:ext cx="5029200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13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9642217-BBA3-48E1-8EED-14B20FFE2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Vickrey auction is awesome with properties: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Strong incentive guarantees</a:t>
            </a:r>
            <a:r>
              <a:rPr lang="en-US" altLang="zh-CN"/>
              <a:t>: dominant-strategy incentive-compatible (</a:t>
            </a:r>
            <a:r>
              <a:rPr lang="en-US" altLang="zh-CN">
                <a:solidFill>
                  <a:srgbClr val="FF0000"/>
                </a:solidFill>
              </a:rPr>
              <a:t>DSIC</a:t>
            </a:r>
            <a:r>
              <a:rPr lang="en-US" altLang="zh-CN"/>
              <a:t>):</a:t>
            </a:r>
          </a:p>
          <a:p>
            <a:pPr lvl="2"/>
            <a:r>
              <a:rPr lang="en-US" altLang="zh-CN"/>
              <a:t>dominant strategy</a:t>
            </a:r>
          </a:p>
          <a:p>
            <a:pPr lvl="2"/>
            <a:r>
              <a:rPr lang="en-US" altLang="zh-CN"/>
              <a:t>truthful telling can guarantee non-negative utility</a:t>
            </a:r>
          </a:p>
          <a:p>
            <a:pPr marL="457200" lvl="1" indent="0">
              <a:buNone/>
            </a:pPr>
            <a:br>
              <a:rPr lang="en-US" altLang="zh-CN"/>
            </a:br>
            <a:endParaRPr lang="en-US" altLang="zh-CN"/>
          </a:p>
          <a:p>
            <a:pPr lvl="1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7B0AF27-5936-4668-90B7-ABCD9A04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Awesome Auction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FF8A17-80C5-486B-ADC2-164C6577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BB5232-5537-4D91-817D-868BC894BE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1CA4AD-A664-464C-AA91-5E54A9BB1D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3293052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ACA7D0-8B94-4DC6-B3E7-307FE1D116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Social Choice (function): </a:t>
                </a:r>
                <a:r>
                  <a:rPr lang="zh-CN" altLang="en-US"/>
                  <a:t>社会选择函数</a:t>
                </a:r>
                <a:endParaRPr lang="en-US" altLang="zh-CN"/>
              </a:p>
              <a:p>
                <a:pPr lvl="1"/>
                <a:r>
                  <a:rPr lang="en-US" altLang="zh-CN"/>
                  <a:t>Suppose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1,2,⋯,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is a set of agents</a:t>
                </a:r>
              </a:p>
              <a:p>
                <a:pPr lvl="1"/>
                <a:r>
                  <a:rPr lang="en-US" altLang="zh-CN"/>
                  <a:t>They are with (preference) types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/>
              </a:p>
              <a:p>
                <a:pPr lvl="1"/>
                <a:r>
                  <a:rPr lang="en-US" altLang="zh-CN"/>
                  <a:t>Given a set of outcomes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zh-CN"/>
              </a:p>
              <a:p>
                <a:pPr lvl="1"/>
                <a:r>
                  <a:rPr lang="en-US" altLang="zh-CN"/>
                  <a:t>Social choice function is a mapping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altLang="zh-CN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×⋯×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zh-CN"/>
              </a:p>
              <a:p>
                <a:pPr lvl="1"/>
                <a:r>
                  <a:rPr lang="en-US" altLang="zh-CN"/>
                  <a:t>which assigns to a possible type profile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/>
                  <a:t> with an outcome from the set X</a:t>
                </a:r>
              </a:p>
              <a:p>
                <a:pPr lvl="1"/>
                <a:r>
                  <a:rPr lang="en-US" altLang="zh-CN"/>
                  <a:t>One outcome from X corresponding to a type profile is called </a:t>
                </a:r>
                <a:r>
                  <a:rPr lang="en-US" altLang="zh-CN">
                    <a:solidFill>
                      <a:srgbClr val="FF0000"/>
                    </a:solidFill>
                  </a:rPr>
                  <a:t>social choice </a:t>
                </a:r>
                <a:r>
                  <a:rPr lang="en-US" altLang="zh-CN"/>
                  <a:t>or </a:t>
                </a:r>
                <a:r>
                  <a:rPr lang="en-US" altLang="zh-CN">
                    <a:solidFill>
                      <a:srgbClr val="FF0000"/>
                    </a:solidFill>
                  </a:rPr>
                  <a:t>collective choice</a:t>
                </a:r>
                <a:r>
                  <a:rPr lang="en-US" altLang="zh-CN"/>
                  <a:t>.</a:t>
                </a:r>
              </a:p>
              <a:p>
                <a:pPr lvl="1"/>
                <a:endParaRPr lang="zh-CN" altLang="en-US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ACA7D0-8B94-4DC6-B3E7-307FE1D11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0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5490333-49C1-4513-B9CA-AFDF5C793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 is Social Choice?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4CF0ED-1F28-401B-9D7A-6EC2CD185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A2B153-637F-4603-B23A-05B2B4334E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1432C0-2468-4B81-B500-8720B533A9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内容占位符 7">
            <a:extLst>
              <a:ext uri="{FF2B5EF4-FFF2-40B4-BE49-F238E27FC236}">
                <a16:creationId xmlns:a16="http://schemas.microsoft.com/office/drawing/2014/main" id="{1C678742-BF79-40AB-825D-88294E48A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0" t="7179" r="13200" b="14560"/>
          <a:stretch/>
        </p:blipFill>
        <p:spPr>
          <a:xfrm>
            <a:off x="7391400" y="1219200"/>
            <a:ext cx="1524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2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3ACA7D0-8B94-4DC6-B3E7-307FE1D11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239000" cy="4525963"/>
          </a:xfrm>
        </p:spPr>
        <p:txBody>
          <a:bodyPr>
            <a:normAutofit fontScale="92500"/>
          </a:bodyPr>
          <a:lstStyle/>
          <a:p>
            <a:r>
              <a:rPr lang="en-US" altLang="zh-CN"/>
              <a:t>Incentive Compatible, IC: </a:t>
            </a:r>
            <a:r>
              <a:rPr lang="zh-CN" altLang="en-US"/>
              <a:t>激励相容</a:t>
            </a:r>
            <a:endParaRPr lang="en-US" altLang="zh-CN"/>
          </a:p>
          <a:p>
            <a:pPr lvl="1"/>
            <a:r>
              <a:rPr lang="en-US" altLang="zh-CN"/>
              <a:t>essentially refers to offering the right incentives that make agents reveal their types </a:t>
            </a:r>
            <a:r>
              <a:rPr lang="en-US" altLang="zh-CN">
                <a:solidFill>
                  <a:srgbClr val="FF0000"/>
                </a:solidFill>
              </a:rPr>
              <a:t>truthfully</a:t>
            </a:r>
          </a:p>
          <a:p>
            <a:r>
              <a:rPr lang="en-US" altLang="zh-CN"/>
              <a:t>There are broadly two types of incentive compatibility</a:t>
            </a:r>
          </a:p>
          <a:p>
            <a:pPr lvl="1"/>
            <a:r>
              <a:rPr lang="en-US" altLang="zh-CN"/>
              <a:t>(1) Truth telling is a best response for each agent </a:t>
            </a:r>
            <a:r>
              <a:rPr lang="en-US" altLang="zh-CN">
                <a:solidFill>
                  <a:srgbClr val="FF0000"/>
                </a:solidFill>
              </a:rPr>
              <a:t>no matter what </a:t>
            </a:r>
            <a:r>
              <a:rPr lang="en-US" altLang="zh-CN"/>
              <a:t>is the choices of other agents; </a:t>
            </a:r>
          </a:p>
          <a:p>
            <a:pPr lvl="1"/>
            <a:r>
              <a:rPr lang="en-US" altLang="zh-CN"/>
              <a:t>(2) Truth revelation is a best response for each agent </a:t>
            </a:r>
            <a:r>
              <a:rPr lang="en-US" altLang="zh-CN">
                <a:solidFill>
                  <a:srgbClr val="FF0000"/>
                </a:solidFill>
              </a:rPr>
              <a:t>in expectation </a:t>
            </a:r>
            <a:r>
              <a:rPr lang="en-US" altLang="zh-CN"/>
              <a:t>of the choices of other agents.</a:t>
            </a:r>
          </a:p>
          <a:p>
            <a:r>
              <a:rPr lang="en-US" altLang="zh-CN"/>
              <a:t>The first is called Dominant Strategy IC, DSIC</a:t>
            </a:r>
          </a:p>
          <a:p>
            <a:r>
              <a:rPr lang="en-US" altLang="zh-CN"/>
              <a:t>The second is called Bayesian Nash IC, BIC 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5490333-49C1-4513-B9CA-AFDF5C793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 is Incentive Compatible?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4CF0ED-1F28-401B-9D7A-6EC2CD185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A2B153-637F-4603-B23A-05B2B4334E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1432C0-2468-4B81-B500-8720B533A9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内容占位符 7">
            <a:extLst>
              <a:ext uri="{FF2B5EF4-FFF2-40B4-BE49-F238E27FC236}">
                <a16:creationId xmlns:a16="http://schemas.microsoft.com/office/drawing/2014/main" id="{1C678742-BF79-40AB-825D-88294E48A9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0" t="7179" r="13200" b="14560"/>
          <a:stretch/>
        </p:blipFill>
        <p:spPr>
          <a:xfrm>
            <a:off x="7391400" y="1219200"/>
            <a:ext cx="1524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3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3ACA7D0-8B94-4DC6-B3E7-307FE1D11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68580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/>
              <a:t>Dominant Strategy Incentive-Compatible: </a:t>
            </a:r>
            <a:r>
              <a:rPr lang="zh-CN" altLang="en-US"/>
              <a:t>优势策略激励相容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Properties:</a:t>
            </a:r>
          </a:p>
          <a:p>
            <a:pPr lvl="1"/>
            <a:r>
              <a:rPr lang="en-US" altLang="zh-CN"/>
              <a:t>strategy-proof: </a:t>
            </a:r>
            <a:r>
              <a:rPr lang="zh-CN" altLang="en-US"/>
              <a:t>防策略的</a:t>
            </a:r>
            <a:endParaRPr lang="en-US" altLang="zh-CN"/>
          </a:p>
          <a:p>
            <a:pPr lvl="1"/>
            <a:r>
              <a:rPr lang="en-US" altLang="zh-CN"/>
              <a:t>cheat-proof: </a:t>
            </a:r>
            <a:r>
              <a:rPr lang="zh-CN" altLang="en-US"/>
              <a:t>防欺诈的</a:t>
            </a:r>
            <a:endParaRPr lang="en-US" altLang="zh-CN"/>
          </a:p>
          <a:p>
            <a:pPr lvl="1"/>
            <a:r>
              <a:rPr lang="en-US" altLang="zh-CN"/>
              <a:t>straightforward: </a:t>
            </a:r>
            <a:r>
              <a:rPr lang="zh-CN" altLang="en-US"/>
              <a:t>坦率的</a:t>
            </a:r>
            <a:endParaRPr lang="en-US" altLang="zh-CN"/>
          </a:p>
          <a:p>
            <a:pPr lvl="1"/>
            <a:r>
              <a:rPr lang="en-US" altLang="zh-CN"/>
              <a:t>truthful: </a:t>
            </a:r>
            <a:r>
              <a:rPr lang="zh-CN" altLang="en-US"/>
              <a:t>如实的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5490333-49C1-4513-B9CA-AFDF5C793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 is DSIC?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4CF0ED-1F28-401B-9D7A-6EC2CD185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A2B153-637F-4603-B23A-05B2B4334E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1432C0-2468-4B81-B500-8720B533A9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内容占位符 7">
            <a:extLst>
              <a:ext uri="{FF2B5EF4-FFF2-40B4-BE49-F238E27FC236}">
                <a16:creationId xmlns:a16="http://schemas.microsoft.com/office/drawing/2014/main" id="{1C678742-BF79-40AB-825D-88294E48A9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0" t="7179" r="13200" b="14560"/>
          <a:stretch/>
        </p:blipFill>
        <p:spPr>
          <a:xfrm>
            <a:off x="7391400" y="1219200"/>
            <a:ext cx="1524000" cy="1371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FAA14D-B384-4527-9B27-F6FC91310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6" y="2438400"/>
            <a:ext cx="8862848" cy="158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F9642217-BBA3-48E1-8EED-14B20FFE25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Vickrey auction is awesome with properties:</a:t>
                </a:r>
              </a:p>
              <a:p>
                <a:pPr lvl="1"/>
                <a:r>
                  <a:rPr lang="en-US" altLang="zh-CN">
                    <a:solidFill>
                      <a:srgbClr val="FF0000"/>
                    </a:solidFill>
                  </a:rPr>
                  <a:t>Strong incentive guarantees</a:t>
                </a:r>
                <a:r>
                  <a:rPr lang="en-US" altLang="zh-CN"/>
                  <a:t>: dominant-strategy incentive-compatible (DSIC):</a:t>
                </a:r>
              </a:p>
              <a:p>
                <a:pPr lvl="2"/>
                <a:r>
                  <a:rPr lang="en-US" altLang="zh-CN"/>
                  <a:t>dominant strategy</a:t>
                </a:r>
              </a:p>
              <a:p>
                <a:pPr lvl="2"/>
                <a:r>
                  <a:rPr lang="en-US" altLang="zh-CN"/>
                  <a:t>truthfull telling can guarantee non-negative utility</a:t>
                </a:r>
              </a:p>
              <a:p>
                <a:pPr lvl="1"/>
                <a:r>
                  <a:rPr lang="en-US" altLang="zh-CN">
                    <a:solidFill>
                      <a:srgbClr val="FF0000"/>
                    </a:solidFill>
                  </a:rPr>
                  <a:t>Strong performance guarantees</a:t>
                </a:r>
                <a:r>
                  <a:rPr lang="en-US" altLang="zh-CN"/>
                  <a:t>:</a:t>
                </a:r>
              </a:p>
              <a:p>
                <a:pPr lvl="2"/>
                <a:r>
                  <a:rPr lang="en-US" altLang="zh-CN"/>
                  <a:t>If bidders tell truthfully, it will maximize the social surplus</a:t>
                </a:r>
              </a:p>
              <a:p>
                <a:pPr lvl="2"/>
                <a:r>
                  <a:rPr lang="en-US" altLang="zh-CN"/>
                  <a:t>social surplus: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/>
              </a:p>
              <a:p>
                <a:pPr lvl="1"/>
                <a:r>
                  <a:rPr lang="en-US" altLang="zh-CN">
                    <a:solidFill>
                      <a:srgbClr val="FF0000"/>
                    </a:solidFill>
                  </a:rPr>
                  <a:t>Computational efficiency</a:t>
                </a:r>
                <a:r>
                  <a:rPr lang="en-US" altLang="zh-CN"/>
                  <a:t>: </a:t>
                </a:r>
              </a:p>
              <a:p>
                <a:pPr lvl="2"/>
                <a:r>
                  <a:rPr lang="en-US" altLang="zh-CN"/>
                  <a:t>It takes polynomial (indeed, linear) time. </a:t>
                </a:r>
                <a:br>
                  <a:rPr lang="en-US" altLang="zh-CN"/>
                </a:br>
                <a:endParaRPr lang="en-US" altLang="zh-CN"/>
              </a:p>
              <a:p>
                <a:pPr lvl="1"/>
                <a:endParaRPr lang="zh-CN" altLang="en-US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F9642217-BBA3-48E1-8EED-14B20FFE25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47B0AF27-5936-4668-90B7-ABCD9A04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Awesome Auction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FF8A17-80C5-486B-ADC2-164C6577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BB5232-5537-4D91-817D-868BC894BE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1CA4AD-A664-464C-AA91-5E54A9BB1D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42735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A884575-60F6-4F32-B7C3-7EF3151F6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From a bidder’s perspective</a:t>
            </a:r>
          </a:p>
          <a:p>
            <a:pPr lvl="1"/>
            <a:r>
              <a:rPr lang="en-US" altLang="zh-CN"/>
              <a:t>DSIC: guarantees that trutful telling is DS, makes it easy to choose a bid (i.e., just telling the truth)</a:t>
            </a:r>
          </a:p>
          <a:p>
            <a:pPr lvl="1"/>
            <a:endParaRPr lang="en-US" altLang="zh-CN"/>
          </a:p>
          <a:p>
            <a:r>
              <a:rPr lang="en-US" altLang="zh-CN"/>
              <a:t>From a auctioneer’s perspective</a:t>
            </a:r>
          </a:p>
          <a:p>
            <a:pPr lvl="1"/>
            <a:r>
              <a:rPr lang="en-US" altLang="zh-CN"/>
              <a:t>DSIC: makes it easy to predict the auction’s outcome</a:t>
            </a:r>
          </a:p>
          <a:p>
            <a:pPr lvl="1"/>
            <a:r>
              <a:rPr lang="en-US" altLang="zh-CN"/>
              <a:t>Surplus-maximization: makes it possible to identify the highest valuation without any prior knowledge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0C4A997-BBEC-449F-8806-293694CD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Practical Meaning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A408F1-E6C6-474E-896F-08A2F644E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D4F92B-9052-4805-8AAA-21EB32FC78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8E23CA-5485-424B-99D9-50549547022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188535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solidFill>
                  <a:schemeClr val="tx1"/>
                </a:solidFill>
              </a:rPr>
              <a:t>Case Study: Sponsored Search Auctions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60D6-0528-4468-8781-59CE26C12A06}" type="datetime1">
              <a:rPr lang="en-US" smtClean="0"/>
              <a:pPr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031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/>
              <a:t>Sponsored Search </a:t>
            </a:r>
            <a:r>
              <a:rPr lang="en-US" altLang="zh-CN"/>
              <a:t>Auctions:</a:t>
            </a:r>
            <a:br>
              <a:rPr lang="en-US" altLang="zh-CN"/>
            </a:br>
            <a:r>
              <a:rPr lang="en-US" altLang="zh-CN"/>
              <a:t>Background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174432"/>
            <a:ext cx="6705600" cy="536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84BA64B-BA97-46C8-B031-3CB00B8F9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00" y="1600200"/>
            <a:ext cx="6225399" cy="4525963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9E6616FD-2542-4A5E-A908-7D148384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Sponsored Search Auctions: Background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1D9F33-E8CB-46B0-8021-C5A301510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DC0F3A-9867-4980-9532-BB5D889235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2F12E0-7329-4BF2-8176-EB992C7B5C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F5E753-BD0E-4AC4-A0AD-9AA08DD7BABE}"/>
              </a:ext>
            </a:extLst>
          </p:cNvPr>
          <p:cNvSpPr/>
          <p:nvPr/>
        </p:nvSpPr>
        <p:spPr>
          <a:xfrm>
            <a:off x="990600" y="5691981"/>
            <a:ext cx="7086600" cy="6096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In 2006, 98% of Google’s revenue comes from sponsored search.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251ADD-F8F2-43E7-8755-405BD88721B3}"/>
              </a:ext>
            </a:extLst>
          </p:cNvPr>
          <p:cNvSpPr txBox="1"/>
          <p:nvPr/>
        </p:nvSpPr>
        <p:spPr>
          <a:xfrm>
            <a:off x="2133600" y="1424782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2001~2018</a:t>
            </a:r>
            <a:r>
              <a:rPr lang="zh-CN" altLang="en-US"/>
              <a:t>年谷歌广告的收入（单位：十亿美元）</a:t>
            </a:r>
          </a:p>
        </p:txBody>
      </p:sp>
    </p:spTree>
    <p:extLst>
      <p:ext uri="{BB962C8B-B14F-4D97-AF65-F5344CB8AC3E}">
        <p14:creationId xmlns:p14="http://schemas.microsoft.com/office/powerpoint/2010/main" val="2724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F9642217-BBA3-48E1-8EED-14B20FFE25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5615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/>
                  <a:t>Basic Model:</a:t>
                </a:r>
              </a:p>
              <a:p>
                <a:pPr lvl="1"/>
                <a:r>
                  <a:rPr lang="en-US" altLang="zh-CN"/>
                  <a:t>There are k goods for sell, i.e., k “slots” for sponsored links on a search result page.</a:t>
                </a:r>
              </a:p>
              <a:p>
                <a:pPr lvl="1"/>
                <a:r>
                  <a:rPr lang="en-US" altLang="zh-CN"/>
                  <a:t>The goods are not identical:</a:t>
                </a:r>
              </a:p>
              <a:p>
                <a:pPr lvl="2"/>
                <a:r>
                  <a:rPr lang="en-US" altLang="zh-CN"/>
                  <a:t>slots higher on the page are more valuable than lower ones.</a:t>
                </a:r>
              </a:p>
              <a:p>
                <a:pPr lvl="1"/>
                <a:r>
                  <a:rPr lang="en-US" altLang="zh-CN">
                    <a:solidFill>
                      <a:srgbClr val="FF0000"/>
                    </a:solidFill>
                  </a:rPr>
                  <a:t>click-through-rates,</a:t>
                </a:r>
                <a:r>
                  <a:rPr lang="zh-CN" altLang="en-US">
                    <a:solidFill>
                      <a:srgbClr val="FF0000"/>
                    </a:solidFill>
                  </a:rPr>
                  <a:t> </a:t>
                </a:r>
                <a:r>
                  <a:rPr lang="en-US" altLang="zh-CN">
                    <a:solidFill>
                      <a:srgbClr val="FF0000"/>
                    </a:solidFill>
                  </a:rPr>
                  <a:t>CTR</a:t>
                </a:r>
                <a:r>
                  <a:rPr lang="en-US" altLang="zh-CN" i="1"/>
                  <a:t>: </a:t>
                </a:r>
                <a:r>
                  <a:rPr lang="en-US" altLang="zh-CN"/>
                  <a:t>the probability that the end user clicks on this slot</a:t>
                </a:r>
              </a:p>
              <a:p>
                <a:pPr lvl="2"/>
                <a:r>
                  <a:rPr lang="en-US" altLang="zh-CN"/>
                  <a:t>We assume there are k CTRs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≥⋯≥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/>
              </a:p>
              <a:p>
                <a:pPr lvl="1"/>
                <a:r>
                  <a:rPr lang="en-US" altLang="zh-CN"/>
                  <a:t>An advertiser has a private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 for each click</a:t>
                </a:r>
              </a:p>
              <a:p>
                <a:pPr lvl="1"/>
                <a:r>
                  <a:rPr lang="en-US" altLang="zh-CN"/>
                  <a:t>Hence, the value derived by advertiser i from slot j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zh-CN" altLang="en-US"/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F9642217-BBA3-48E1-8EED-14B20FFE25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56150"/>
              </a:xfrm>
              <a:blipFill>
                <a:blip r:embed="rId2"/>
                <a:stretch>
                  <a:fillRect l="-1333" t="-1538" r="-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47B0AF27-5936-4668-90B7-ABCD9A04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Sponsored Search Auctions: Background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FF8A17-80C5-486B-ADC2-164C6577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BB5232-5537-4D91-817D-868BC894BE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1CA4AD-A664-464C-AA91-5E54A9BB1D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36783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13BF7C4-B3BA-4BB4-85A9-57DB3A8B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Other Auction Applications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CF20C0-4A82-4DFB-95CD-84629CB5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45AE99-488C-421E-B619-E012EF22E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508E5E-1458-487C-A3E5-4FC8920D6F9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B9DEBB35-7EB5-4DCA-A0A4-594601179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直接应用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14" name="内容占位符 11">
            <a:extLst>
              <a:ext uri="{FF2B5EF4-FFF2-40B4-BE49-F238E27FC236}">
                <a16:creationId xmlns:a16="http://schemas.microsoft.com/office/drawing/2014/main" id="{F7D681D6-989B-43C4-9800-5330BF5BC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73" y="2209800"/>
            <a:ext cx="1928827" cy="78581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7865620-DF3B-4C5D-BB24-F08FF3FC0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097200"/>
            <a:ext cx="3867180" cy="9083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B4FA67A-73A3-4D72-98D5-975BF1132F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73" y="3413234"/>
            <a:ext cx="2667000" cy="177688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6C5E466-9FBF-413F-986B-6D79D1FF93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899426"/>
            <a:ext cx="1928827" cy="130388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57049B7-9D95-4E5A-95E4-8B4C76CF95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462" y="3429000"/>
            <a:ext cx="1924050" cy="192405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A17A95E-C407-4C4A-9635-E66915D70C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3" r="5271" b="11470"/>
          <a:stretch/>
        </p:blipFill>
        <p:spPr>
          <a:xfrm>
            <a:off x="3657600" y="3320448"/>
            <a:ext cx="2863283" cy="186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308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B7AA01A-3363-473C-8E8C-5B013DE1A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DSIC</a:t>
            </a:r>
            <a:r>
              <a:rPr lang="en-US" altLang="zh-CN"/>
              <a:t>: truthful telling is a dominant strategy, and leads to non-negative utility.</a:t>
            </a:r>
          </a:p>
          <a:p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</a:rPr>
              <a:t>Social-surplus Maximization</a:t>
            </a:r>
            <a:r>
              <a:rPr lang="en-US" altLang="zh-CN"/>
              <a:t>: the mechanism would maximize the outcome of auctioneer.</a:t>
            </a:r>
          </a:p>
          <a:p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</a:rPr>
              <a:t>Computational Efficiency</a:t>
            </a:r>
            <a:r>
              <a:rPr lang="en-US" altLang="zh-CN"/>
              <a:t>: the mechanism should be terminated in polynomial time.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08BEDB9-58ED-4141-8A2C-9C1708A5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Sponsored Search Auctions:</a:t>
            </a:r>
            <a:br>
              <a:rPr lang="en-US" altLang="zh-CN"/>
            </a:br>
            <a:r>
              <a:rPr lang="en-US" altLang="zh-CN"/>
              <a:t>What We Want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841617-B84A-4471-93DE-FFCAC773A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946A29-8419-473E-BED8-325B1B5695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BE4555-878A-45D1-95E9-DD2E80FACC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397688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EA0338B-E02C-4586-8C9A-92CF0531A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Challenge: </a:t>
            </a:r>
          </a:p>
          <a:p>
            <a:pPr lvl="1"/>
            <a:r>
              <a:rPr lang="en-US" altLang="zh-CN"/>
              <a:t>the choice of who </a:t>
            </a:r>
            <a:r>
              <a:rPr lang="en-US" altLang="zh-CN">
                <a:solidFill>
                  <a:srgbClr val="FF0000"/>
                </a:solidFill>
              </a:rPr>
              <a:t>wins</a:t>
            </a:r>
            <a:r>
              <a:rPr lang="en-US" altLang="zh-CN"/>
              <a:t> what</a:t>
            </a:r>
          </a:p>
          <a:p>
            <a:pPr lvl="1"/>
            <a:r>
              <a:rPr lang="en-US" altLang="zh-CN"/>
              <a:t>the choice of who </a:t>
            </a:r>
            <a:r>
              <a:rPr lang="en-US" altLang="zh-CN">
                <a:solidFill>
                  <a:srgbClr val="FF0000"/>
                </a:solidFill>
              </a:rPr>
              <a:t>pays</a:t>
            </a:r>
            <a:r>
              <a:rPr lang="en-US" altLang="zh-CN"/>
              <a:t> what</a:t>
            </a:r>
          </a:p>
          <a:p>
            <a:r>
              <a:rPr lang="en-US" altLang="zh-CN"/>
              <a:t>Basic Idea:</a:t>
            </a:r>
          </a:p>
          <a:p>
            <a:pPr lvl="1"/>
            <a:r>
              <a:rPr lang="en-US" altLang="zh-CN"/>
              <a:t>Step 1: Assume bidders are truthful, how to assign bidders to slots such that property (2) and (3) hold?</a:t>
            </a:r>
          </a:p>
          <a:p>
            <a:pPr lvl="1"/>
            <a:r>
              <a:rPr lang="en-US" altLang="zh-CN"/>
              <a:t>Step 2: Given answer in Step 1, how should we set selling prices such that property (1) holds?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792D745-7CF2-4820-8778-C99AA15E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Sponsored Search Auctions:</a:t>
            </a:r>
            <a:br>
              <a:rPr lang="en-US" altLang="zh-CN"/>
            </a:br>
            <a:r>
              <a:rPr lang="en-US" altLang="zh-CN"/>
              <a:t>Our Design Approach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555731-3D77-4155-AB8A-3F70C70F4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C66567-C09F-43CB-8B6C-8BADB191FC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284293-5531-45C8-8137-44BB7CAC26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3631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3AD767C-97C7-4EB7-AE57-2E927A4D0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Natural Idea of Step 1:</a:t>
            </a:r>
          </a:p>
          <a:p>
            <a:pPr lvl="1"/>
            <a:r>
              <a:rPr lang="en-US" altLang="zh-CN"/>
              <a:t>Greedy: Assign the j-th highest bidder to the j-th highest slot </a:t>
            </a:r>
          </a:p>
          <a:p>
            <a:pPr lvl="1"/>
            <a:endParaRPr lang="en-US" altLang="zh-CN"/>
          </a:p>
          <a:p>
            <a:r>
              <a:rPr lang="en-US" altLang="zh-CN"/>
              <a:t>Natural Idea of Step 2:</a:t>
            </a:r>
          </a:p>
          <a:p>
            <a:pPr lvl="1"/>
            <a:r>
              <a:rPr lang="en-US" altLang="zh-CN"/>
              <a:t>Second-Price Auction: will be elaborated in the next lecture, </a:t>
            </a:r>
            <a:r>
              <a:rPr lang="en-US" altLang="zh-CN">
                <a:solidFill>
                  <a:srgbClr val="FF0000"/>
                </a:solidFill>
              </a:rPr>
              <a:t>Myerson’s Lemma </a:t>
            </a:r>
            <a:br>
              <a:rPr lang="en-US" altLang="zh-CN"/>
            </a:br>
            <a:endParaRPr lang="en-US" alt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7E9EC15-D6F0-4597-B4AF-BC1D3D3B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Sponsored Search Auctions:</a:t>
            </a:r>
            <a:br>
              <a:rPr lang="en-US" altLang="zh-CN"/>
            </a:br>
            <a:r>
              <a:rPr lang="en-US" altLang="zh-CN"/>
              <a:t>Our Design Approach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8F05D0-67AA-4155-ACF8-A2753C0BC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452662-D757-45C6-8AED-10C7752C7F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F037EE-3751-4567-B64C-0CC9652586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15094440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solidFill>
                  <a:schemeClr val="tx1"/>
                </a:solidFill>
              </a:rPr>
              <a:t>Summary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60D6-0528-4468-8781-59CE26C12A06}" type="datetime1">
              <a:rPr lang="en-US" smtClean="0"/>
              <a:pPr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689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003DA70-88F4-47CA-AA31-3B5FAE294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Many Auctions</a:t>
            </a:r>
          </a:p>
          <a:p>
            <a:pPr lvl="1"/>
            <a:r>
              <a:rPr lang="en-US" altLang="zh-CN"/>
              <a:t>Single-item Auction</a:t>
            </a:r>
          </a:p>
          <a:p>
            <a:pPr lvl="1"/>
            <a:r>
              <a:rPr lang="en-US" altLang="zh-CN"/>
              <a:t>Sealed-Bid Auction</a:t>
            </a:r>
          </a:p>
          <a:p>
            <a:pPr lvl="1"/>
            <a:r>
              <a:rPr lang="en-US" altLang="zh-CN"/>
              <a:t>First-Price Auction v.s. Second-Price Auction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A98DA79-458C-44FA-AAFF-A8FDD612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Summary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DAD6D9-1ED9-4819-8C70-ED8F2E95F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B5F035-264A-42EF-8B45-060FBDE78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486FA1-74FF-4D0C-A6B4-64162D1D38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15677644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003DA70-88F4-47CA-AA31-3B5FAE294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Many Economic Properities:</a:t>
            </a:r>
          </a:p>
          <a:p>
            <a:pPr lvl="1"/>
            <a:r>
              <a:rPr lang="en-US" altLang="zh-CN"/>
              <a:t>Quasi-linear</a:t>
            </a:r>
          </a:p>
          <a:p>
            <a:pPr lvl="1"/>
            <a:r>
              <a:rPr lang="en-US" altLang="zh-CN"/>
              <a:t>Truthfulness</a:t>
            </a:r>
          </a:p>
          <a:p>
            <a:pPr lvl="1"/>
            <a:r>
              <a:rPr lang="en-US" altLang="zh-CN"/>
              <a:t>Dominant Strategy (</a:t>
            </a:r>
            <a:r>
              <a:rPr lang="zh-CN" altLang="en-US"/>
              <a:t>优势策略</a:t>
            </a:r>
            <a:r>
              <a:rPr lang="en-US" altLang="zh-CN"/>
              <a:t>)</a:t>
            </a:r>
          </a:p>
          <a:p>
            <a:pPr lvl="1"/>
            <a:r>
              <a:rPr lang="en-US" altLang="zh-CN"/>
              <a:t>Incentive Compatible,</a:t>
            </a:r>
            <a:r>
              <a:rPr lang="zh-CN" altLang="en-US"/>
              <a:t> </a:t>
            </a:r>
            <a:r>
              <a:rPr lang="en-US" altLang="zh-CN"/>
              <a:t>IC (</a:t>
            </a:r>
            <a:r>
              <a:rPr lang="zh-CN" altLang="en-US"/>
              <a:t>激励相容</a:t>
            </a:r>
            <a:r>
              <a:rPr lang="en-US" altLang="zh-CN"/>
              <a:t>)</a:t>
            </a:r>
          </a:p>
          <a:p>
            <a:pPr lvl="1"/>
            <a:r>
              <a:rPr lang="en-US" altLang="zh-CN" u="sng"/>
              <a:t>D</a:t>
            </a:r>
            <a:r>
              <a:rPr lang="en-US" altLang="zh-CN"/>
              <a:t>ominant </a:t>
            </a:r>
            <a:r>
              <a:rPr lang="en-US" altLang="zh-CN" u="sng"/>
              <a:t>S</a:t>
            </a:r>
            <a:r>
              <a:rPr lang="en-US" altLang="zh-CN"/>
              <a:t>trategy </a:t>
            </a:r>
            <a:r>
              <a:rPr lang="en-US" altLang="zh-CN" u="sng"/>
              <a:t>I</a:t>
            </a:r>
            <a:r>
              <a:rPr lang="en-US" altLang="zh-CN"/>
              <a:t>ncentive </a:t>
            </a:r>
            <a:r>
              <a:rPr lang="en-US" altLang="zh-CN" u="sng"/>
              <a:t>C</a:t>
            </a:r>
            <a:r>
              <a:rPr lang="en-US" altLang="zh-CN"/>
              <a:t>ompatible, DSIC (</a:t>
            </a:r>
            <a:r>
              <a:rPr lang="zh-CN" altLang="en-US"/>
              <a:t>优势策略激励相容</a:t>
            </a:r>
            <a:r>
              <a:rPr lang="en-US" altLang="zh-CN"/>
              <a:t>)</a:t>
            </a:r>
          </a:p>
          <a:p>
            <a:pPr lvl="1"/>
            <a:r>
              <a:rPr lang="en-US" altLang="zh-CN"/>
              <a:t>Surplus Maximization (</a:t>
            </a:r>
            <a:r>
              <a:rPr lang="zh-CN" altLang="en-US"/>
              <a:t>社会剩余最大化</a:t>
            </a:r>
            <a:r>
              <a:rPr lang="en-US" altLang="zh-CN"/>
              <a:t>)</a:t>
            </a:r>
          </a:p>
          <a:p>
            <a:pPr lvl="1"/>
            <a:r>
              <a:rPr lang="en-US" altLang="zh-CN"/>
              <a:t>Computational Efficiency (</a:t>
            </a:r>
            <a:r>
              <a:rPr lang="zh-CN" altLang="en-US"/>
              <a:t>多项式时间可计算</a:t>
            </a:r>
            <a:r>
              <a:rPr lang="en-US" altLang="zh-CN"/>
              <a:t>)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A98DA79-458C-44FA-AAFF-A8FDD612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Summary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DAD6D9-1ED9-4819-8C70-ED8F2E95F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B5F035-264A-42EF-8B45-060FBDE78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486FA1-74FF-4D0C-A6B4-64162D1D38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2719577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757D136-ABFA-47E7-91B1-07B1D4570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Tim Exercises:</a:t>
            </a:r>
          </a:p>
          <a:p>
            <a:pPr lvl="1"/>
            <a:r>
              <a:rPr lang="en-US" altLang="zh-CN"/>
              <a:t>Lecture 1: #3</a:t>
            </a:r>
          </a:p>
          <a:p>
            <a:pPr lvl="1"/>
            <a:r>
              <a:rPr lang="en-US" altLang="zh-CN"/>
              <a:t>Lecture 2: #4 ~ #8</a:t>
            </a:r>
          </a:p>
          <a:p>
            <a:pPr lvl="1"/>
            <a:endParaRPr lang="en-US" altLang="zh-CN"/>
          </a:p>
          <a:p>
            <a:r>
              <a:rPr lang="en-US" altLang="zh-CN"/>
              <a:t>Additional Exercises:</a:t>
            </a:r>
          </a:p>
          <a:p>
            <a:pPr lvl="1"/>
            <a:r>
              <a:rPr lang="en-US" altLang="zh-CN"/>
              <a:t>Prove truthful telling is unique dominant strategy in second-price auction.</a:t>
            </a:r>
          </a:p>
          <a:p>
            <a:pPr lvl="1"/>
            <a:r>
              <a:rPr lang="en-US" altLang="zh-CN"/>
              <a:t>Prove Greedy can maximize social-surplus in step 1 of sponsored search.</a:t>
            </a:r>
          </a:p>
          <a:p>
            <a:pPr lvl="1"/>
            <a:r>
              <a:rPr lang="en-US" altLang="zh-CN"/>
              <a:t>Find the dominant strategy of Japanese and English Auction.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38D5B1C-40FC-4C7B-838D-A9E4BEED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Exercises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A10E6F-E350-4D7E-AA49-FB51CC71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8E4735-EF30-4F2D-975E-9F3EDDD50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F0D11B-F4DA-44CB-AF9D-3CC6033231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28641627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5D7511-2389-4B81-9F4F-419A3393C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96DF132-F3EF-4F66-9499-722CBF22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English Auction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2FE4A6-5EE5-4697-AF6E-3393654F3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3CBA89-0E58-4E19-A874-3E0D5989DC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EF96B7-B6FE-45C4-831E-0AE0892DFF0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A83A77A-54E1-4C90-BF4D-57BA007B4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3571" t="33958" r="2679" b="23935"/>
          <a:stretch/>
        </p:blipFill>
        <p:spPr bwMode="auto">
          <a:xfrm>
            <a:off x="571500" y="2057400"/>
            <a:ext cx="8001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43603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2848576-70EB-449E-B7CF-D75250771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8117C62-0FA4-44C9-8A69-E57121F5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Japanese Auction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9EBE37-470C-44C8-A3B4-5E535E8F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7A7906-B7F0-4D6B-8B43-DBDF899BD2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D40A18-F7ED-4D5E-B5FF-15C204470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88F0CF1-A0F5-4972-B400-A39F0B39C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3434" t="18421" r="3842" b="3427"/>
          <a:stretch/>
        </p:blipFill>
        <p:spPr bwMode="auto">
          <a:xfrm>
            <a:off x="457200" y="1479331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45399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003DA70-88F4-47CA-AA31-3B5FAE294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Any Questions ???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A98DA79-458C-44FA-AAFF-A8FDD612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Thanks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DAD6D9-1ED9-4819-8C70-ED8F2E95F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B5F035-264A-42EF-8B45-060FBDE78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486FA1-74FF-4D0C-A6B4-64162D1D38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1320397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FFCACFE-FBCC-40A7-9B0E-D6D03B8B3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F3EE371-4324-4662-9016-64C4C5D2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 eBay Auction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0E1E9D-8B39-4D9D-A0C2-2AE57E544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3ED9BE-1C66-48A8-B932-A5220B7237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8A05B9-7C50-4FC8-ABC1-7A8DA75409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F62E0102-E86E-4FCC-8303-B630D805F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46430" y="1436249"/>
            <a:ext cx="7851140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4578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44E964F-A9E0-4D06-8376-D3687B172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9B618A9-9050-4681-8BED-E33AAFCF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 Closer Look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CD48D8-90BC-4362-B7C6-7CF56460B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257B3B-6FC1-4055-BF56-C7C7F84B88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AEEA59-BDB7-4DBB-9DBC-FD740D4D81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278F6F7-D3AE-41EA-AFEB-3B0545FC3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1229" y="1600200"/>
            <a:ext cx="724154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13211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Crowd sourcing ≈ all-pay auction</a:t>
            </a:r>
            <a:br>
              <a:rPr lang="en-US" dirty="0"/>
            </a:br>
            <a:r>
              <a:rPr lang="en-US" dirty="0"/>
              <a:t>Nokia ringtone and Netflix prize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56322" name="Picture 2" descr="http://4.bp.blogspot.com/-22y2c1qT3CA/T3-aKF-i6pI/AAAAAAAAAO0/nCJZ2OotiRw/s1600/NetflixPriz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2025" y="2286000"/>
            <a:ext cx="4371975" cy="2733194"/>
          </a:xfrm>
          <a:prstGeom prst="rect">
            <a:avLst/>
          </a:prstGeom>
          <a:noFill/>
        </p:spPr>
      </p:pic>
      <p:pic>
        <p:nvPicPr>
          <p:cNvPr id="56324" name="Picture 4" descr="http://nokiatune.audiodraft.com/assets/images/nokia_logo.png?131469318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43200"/>
            <a:ext cx="4676775" cy="2028826"/>
          </a:xfrm>
          <a:prstGeom prst="rect">
            <a:avLst/>
          </a:prstGeom>
          <a:noFill/>
        </p:spPr>
      </p:pic>
      <p:sp>
        <p:nvSpPr>
          <p:cNvPr id="2" name="文本框 1"/>
          <p:cNvSpPr txBox="1"/>
          <p:nvPr/>
        </p:nvSpPr>
        <p:spPr>
          <a:xfrm>
            <a:off x="609600" y="5334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IJCAI competition on predicting repeated buyers in </a:t>
            </a:r>
            <a:r>
              <a:rPr kumimoji="1" lang="en-US" altLang="zh-CN" sz="2400" dirty="0" err="1"/>
              <a:t>Taobao</a:t>
            </a:r>
            <a:endParaRPr kumimoji="1" lang="zh-CN" alt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BBFB84E-7F96-4304-AB5F-A7B05D3F9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900DA7C-EE0E-4773-BA08-340ECC176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Sponsored Search: </a:t>
            </a:r>
            <a:br>
              <a:rPr lang="en-US" altLang="zh-CN"/>
            </a:br>
            <a:r>
              <a:rPr lang="en-US" altLang="zh-CN"/>
              <a:t>Selling Advertisement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9DA2E2-36B4-4A88-BF2A-969B77832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E424E2E-D258-4C39-AA38-4E8296A85E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04C71A-A7AA-4AE8-BEA6-2F19CEC254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Picture 4" descr="Google.png">
            <a:extLst>
              <a:ext uri="{FF2B5EF4-FFF2-40B4-BE49-F238E27FC236}">
                <a16:creationId xmlns:a16="http://schemas.microsoft.com/office/drawing/2014/main" id="{134EFAF4-7649-40B9-A051-96C7BB28CE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2587625"/>
            <a:ext cx="3635375" cy="1514740"/>
          </a:xfrm>
          <a:prstGeom prst="rect">
            <a:avLst/>
          </a:prstGeom>
        </p:spPr>
      </p:pic>
      <p:pic>
        <p:nvPicPr>
          <p:cNvPr id="8" name="Picture 5" descr="images (4).jpeg">
            <a:extLst>
              <a:ext uri="{FF2B5EF4-FFF2-40B4-BE49-F238E27FC236}">
                <a16:creationId xmlns:a16="http://schemas.microsoft.com/office/drawing/2014/main" id="{9F9F22EB-857B-4E10-B1BE-367FB75D1E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50" y="2193925"/>
            <a:ext cx="3327400" cy="2438400"/>
          </a:xfrm>
          <a:prstGeom prst="rect">
            <a:avLst/>
          </a:prstGeom>
        </p:spPr>
      </p:pic>
      <p:pic>
        <p:nvPicPr>
          <p:cNvPr id="9" name="Picture 6" descr="images (5).jpeg">
            <a:extLst>
              <a:ext uri="{FF2B5EF4-FFF2-40B4-BE49-F238E27FC236}">
                <a16:creationId xmlns:a16="http://schemas.microsoft.com/office/drawing/2014/main" id="{B27A8818-DD20-4644-8A1B-008ACC03F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5" y="4305300"/>
            <a:ext cx="3528253" cy="1330325"/>
          </a:xfrm>
          <a:prstGeom prst="rect">
            <a:avLst/>
          </a:prstGeom>
        </p:spPr>
      </p:pic>
      <p:pic>
        <p:nvPicPr>
          <p:cNvPr id="10" name="Picture 7" descr="images (6).jpeg">
            <a:extLst>
              <a:ext uri="{FF2B5EF4-FFF2-40B4-BE49-F238E27FC236}">
                <a16:creationId xmlns:a16="http://schemas.microsoft.com/office/drawing/2014/main" id="{0581A9F4-978F-4650-8BD9-62BEB5D649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775" y="4181740"/>
            <a:ext cx="3832225" cy="143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50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ingzhong">
      <a:majorFont>
        <a:latin typeface="Palatino Linotype"/>
        <a:ea typeface="黑体"/>
        <a:cs typeface=""/>
      </a:majorFont>
      <a:minorFont>
        <a:latin typeface="Palatino Linotype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1858</TotalTime>
  <Words>4245</Words>
  <Application>Microsoft Office PowerPoint</Application>
  <PresentationFormat>全屏显示(4:3)</PresentationFormat>
  <Paragraphs>561</Paragraphs>
  <Slides>59</Slides>
  <Notes>21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8" baseType="lpstr">
      <vt:lpstr>新細明體</vt:lpstr>
      <vt:lpstr>黑体</vt:lpstr>
      <vt:lpstr>宋体</vt:lpstr>
      <vt:lpstr>Arial</vt:lpstr>
      <vt:lpstr>Calibri</vt:lpstr>
      <vt:lpstr>Cambria Math</vt:lpstr>
      <vt:lpstr>Palatino Linotype</vt:lpstr>
      <vt:lpstr>Verdana</vt:lpstr>
      <vt:lpstr>Office Theme</vt:lpstr>
      <vt:lpstr>Mechanism Design Basics: Starting From Auction</vt:lpstr>
      <vt:lpstr>The oldest auction?</vt:lpstr>
      <vt:lpstr>Fun facts of Babylon marriage auction</vt:lpstr>
      <vt:lpstr>Babylon marriage auction In Realistic</vt:lpstr>
      <vt:lpstr>Other Auction Applications</vt:lpstr>
      <vt:lpstr>An eBay Auction</vt:lpstr>
      <vt:lpstr>A Closer Look</vt:lpstr>
      <vt:lpstr>Crowd sourcing ≈ all-pay auction Nokia ringtone and Netflix prize</vt:lpstr>
      <vt:lpstr>Sponsored Search:  Selling Advertisement</vt:lpstr>
      <vt:lpstr>What is Auction?</vt:lpstr>
      <vt:lpstr>Classification</vt:lpstr>
      <vt:lpstr>PowerPoint 演示文稿</vt:lpstr>
      <vt:lpstr>Single-item Auction: Example</vt:lpstr>
      <vt:lpstr>Single-item Auction: Definition</vt:lpstr>
      <vt:lpstr>Single-item Auction: Definition</vt:lpstr>
      <vt:lpstr>A Widely Used Assumption: Independent Private Value (IPV)</vt:lpstr>
      <vt:lpstr>PowerPoint 演示文稿</vt:lpstr>
      <vt:lpstr>Sealed-Bid Auction</vt:lpstr>
      <vt:lpstr>Sealed-Bid Auction</vt:lpstr>
      <vt:lpstr>Zero-Price Auction</vt:lpstr>
      <vt:lpstr>PowerPoint 演示文稿</vt:lpstr>
      <vt:lpstr>First-Price Auction</vt:lpstr>
      <vt:lpstr>First-Price Auction</vt:lpstr>
      <vt:lpstr>First-Price Auction: A Case Study</vt:lpstr>
      <vt:lpstr>PowerPoint 演示文稿</vt:lpstr>
      <vt:lpstr>Second-Price Auction</vt:lpstr>
      <vt:lpstr>Second-Price Auction</vt:lpstr>
      <vt:lpstr>Second-Price Auction</vt:lpstr>
      <vt:lpstr>What is Dominant Strategy?</vt:lpstr>
      <vt:lpstr>What is Dominant Strategy?</vt:lpstr>
      <vt:lpstr>What is Dominant Strategy?</vt:lpstr>
      <vt:lpstr>What is Dominant Strategy?</vt:lpstr>
      <vt:lpstr>Second-Price Auction</vt:lpstr>
      <vt:lpstr>Case 1</vt:lpstr>
      <vt:lpstr>Case 2</vt:lpstr>
      <vt:lpstr>Second-Price Auction</vt:lpstr>
      <vt:lpstr>Second-Price Auction</vt:lpstr>
      <vt:lpstr>Second-Price Auction</vt:lpstr>
      <vt:lpstr>PowerPoint 演示文稿</vt:lpstr>
      <vt:lpstr>Awesome Auction</vt:lpstr>
      <vt:lpstr>What is Social Choice?</vt:lpstr>
      <vt:lpstr>What is Incentive Compatible?</vt:lpstr>
      <vt:lpstr>What is DSIC?</vt:lpstr>
      <vt:lpstr>Awesome Auction</vt:lpstr>
      <vt:lpstr>Practical Meaning</vt:lpstr>
      <vt:lpstr>PowerPoint 演示文稿</vt:lpstr>
      <vt:lpstr>Sponsored Search Auctions: Background</vt:lpstr>
      <vt:lpstr>Sponsored Search Auctions: Background</vt:lpstr>
      <vt:lpstr>Sponsored Search Auctions: Background</vt:lpstr>
      <vt:lpstr>Sponsored Search Auctions: What We Want</vt:lpstr>
      <vt:lpstr>Sponsored Search Auctions: Our Design Approach</vt:lpstr>
      <vt:lpstr>Sponsored Search Auctions: Our Design Approach</vt:lpstr>
      <vt:lpstr>PowerPoint 演示文稿</vt:lpstr>
      <vt:lpstr>Summary</vt:lpstr>
      <vt:lpstr>Summary</vt:lpstr>
      <vt:lpstr>Exercises</vt:lpstr>
      <vt:lpstr>English Auction</vt:lpstr>
      <vt:lpstr>Japanese Auction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theory</dc:title>
  <dc:creator>IIIS</dc:creator>
  <cp:lastModifiedBy>曾 宇祥</cp:lastModifiedBy>
  <cp:revision>791</cp:revision>
  <dcterms:created xsi:type="dcterms:W3CDTF">2013-02-13T13:56:05Z</dcterms:created>
  <dcterms:modified xsi:type="dcterms:W3CDTF">2019-03-15T10:11:44Z</dcterms:modified>
</cp:coreProperties>
</file>